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80" r:id="rId14"/>
    <p:sldId id="267" r:id="rId15"/>
    <p:sldId id="268" r:id="rId16"/>
    <p:sldId id="269" r:id="rId17"/>
    <p:sldId id="270" r:id="rId18"/>
    <p:sldId id="271" r:id="rId19"/>
    <p:sldId id="272" r:id="rId20"/>
    <p:sldId id="273" r:id="rId21"/>
    <p:sldId id="274" r:id="rId22"/>
    <p:sldId id="276"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p:restoredTop sz="94618"/>
  </p:normalViewPr>
  <p:slideViewPr>
    <p:cSldViewPr snapToGrid="0" snapToObjects="1">
      <p:cViewPr>
        <p:scale>
          <a:sx n="110" d="100"/>
          <a:sy n="110" d="100"/>
        </p:scale>
        <p:origin x="-164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67644447"/>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55136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rPr>
                <a:latin typeface="宋体"/>
                <a:ea typeface="宋体"/>
                <a:cs typeface="宋体"/>
                <a:sym typeface="宋体"/>
              </a:rPr>
              <a:t>用</a:t>
            </a:r>
            <a:r>
              <a:t>wireshake</a:t>
            </a:r>
            <a:r>
              <a:rPr>
                <a:latin typeface="宋体"/>
                <a:ea typeface="宋体"/>
                <a:cs typeface="宋体"/>
                <a:sym typeface="宋体"/>
              </a:rPr>
              <a:t>抓</a:t>
            </a:r>
            <a:r>
              <a:t>http</a:t>
            </a:r>
            <a:r>
              <a:rPr>
                <a:latin typeface="宋体"/>
                <a:ea typeface="宋体"/>
                <a:cs typeface="宋体"/>
                <a:sym typeface="宋体"/>
              </a:rPr>
              <a:t>包，追踪其</a:t>
            </a:r>
            <a:r>
              <a:t>TCP</a:t>
            </a:r>
            <a:r>
              <a:rPr>
                <a:latin typeface="宋体"/>
                <a:ea typeface="宋体"/>
                <a:cs typeface="宋体"/>
                <a:sym typeface="宋体"/>
              </a:rPr>
              <a:t>数据流</a:t>
            </a:r>
          </a:p>
        </p:txBody>
      </p:sp>
    </p:spTree>
    <p:extLst>
      <p:ext uri="{BB962C8B-B14F-4D97-AF65-F5344CB8AC3E}">
        <p14:creationId xmlns:p14="http://schemas.microsoft.com/office/powerpoint/2010/main" val="148274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GET</a:t>
            </a:r>
            <a:r>
              <a:rPr>
                <a:latin typeface="宋体"/>
                <a:ea typeface="宋体"/>
                <a:cs typeface="宋体"/>
                <a:sym typeface="宋体"/>
              </a:rPr>
              <a:t>一般是读取；</a:t>
            </a:r>
          </a:p>
          <a:p>
            <a:r>
              <a:t>|POST</a:t>
            </a:r>
            <a:r>
              <a:rPr>
                <a:latin typeface="宋体"/>
                <a:ea typeface="宋体"/>
                <a:cs typeface="宋体"/>
                <a:sym typeface="宋体"/>
              </a:rPr>
              <a:t>一般是提交数据给服务器</a:t>
            </a:r>
          </a:p>
        </p:txBody>
      </p:sp>
    </p:spTree>
    <p:extLst>
      <p:ext uri="{BB962C8B-B14F-4D97-AF65-F5344CB8AC3E}">
        <p14:creationId xmlns:p14="http://schemas.microsoft.com/office/powerpoint/2010/main" val="5085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lvl1pPr>
              <a:defRPr>
                <a:latin typeface="宋体"/>
                <a:ea typeface="宋体"/>
                <a:cs typeface="宋体"/>
                <a:sym typeface="宋体"/>
              </a:defRPr>
            </a:lvl1pPr>
          </a:lstStyle>
          <a:p>
            <a:pPr>
              <a:defRPr>
                <a:latin typeface="+mj-lt"/>
                <a:ea typeface="+mj-ea"/>
                <a:cs typeface="+mj-cs"/>
                <a:sym typeface="Arial"/>
              </a:defRPr>
            </a:pPr>
            <a:r>
              <a:rPr>
                <a:latin typeface="宋体"/>
                <a:ea typeface="宋体"/>
                <a:cs typeface="宋体"/>
                <a:sym typeface="宋体"/>
              </a:rPr>
              <a:t>广告投放</a:t>
            </a:r>
          </a:p>
        </p:txBody>
      </p:sp>
    </p:spTree>
    <p:extLst>
      <p:ext uri="{BB962C8B-B14F-4D97-AF65-F5344CB8AC3E}">
        <p14:creationId xmlns:p14="http://schemas.microsoft.com/office/powerpoint/2010/main" val="8788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2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4" name="标题文本"/>
          <p:cNvSpPr txBox="1">
            <a:spLocks noGrp="1"/>
          </p:cNvSpPr>
          <p:nvPr>
            <p:ph type="title"/>
          </p:nvPr>
        </p:nvSpPr>
        <p:spPr>
          <a:prstGeom prst="rect">
            <a:avLst/>
          </a:prstGeom>
        </p:spPr>
        <p:txBody>
          <a:bodyPr/>
          <a:lstStyle/>
          <a:p>
            <a:r>
              <a:t>标题文本</a:t>
            </a:r>
          </a:p>
        </p:txBody>
      </p:sp>
      <p:sp>
        <p:nvSpPr>
          <p:cNvPr id="95"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3" name="标题文本"/>
          <p:cNvSpPr txBox="1">
            <a:spLocks noGrp="1"/>
          </p:cNvSpPr>
          <p:nvPr>
            <p:ph type="title"/>
          </p:nvPr>
        </p:nvSpPr>
        <p:spPr>
          <a:prstGeom prst="rect">
            <a:avLst/>
          </a:prstGeom>
        </p:spPr>
        <p:txBody>
          <a:bodyPr/>
          <a:lstStyle/>
          <a:p>
            <a:r>
              <a:t>标题文本</a:t>
            </a:r>
          </a:p>
        </p:txBody>
      </p:sp>
      <p:sp>
        <p:nvSpPr>
          <p:cNvPr id="104"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2" name="标题文本"/>
          <p:cNvSpPr txBox="1">
            <a:spLocks noGrp="1"/>
          </p:cNvSpPr>
          <p:nvPr>
            <p:ph type="title"/>
          </p:nvPr>
        </p:nvSpPr>
        <p:spPr>
          <a:prstGeom prst="rect">
            <a:avLst/>
          </a:prstGeom>
        </p:spPr>
        <p:txBody>
          <a:bodyPr/>
          <a:lstStyle/>
          <a:p>
            <a:r>
              <a:t>标题文本</a:t>
            </a:r>
          </a:p>
        </p:txBody>
      </p:sp>
      <p:sp>
        <p:nvSpPr>
          <p:cNvPr id="113"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1" name="标题文本"/>
          <p:cNvSpPr txBox="1">
            <a:spLocks noGrp="1"/>
          </p:cNvSpPr>
          <p:nvPr>
            <p:ph type="title"/>
          </p:nvPr>
        </p:nvSpPr>
        <p:spPr>
          <a:prstGeom prst="rect">
            <a:avLst/>
          </a:prstGeom>
        </p:spPr>
        <p:txBody>
          <a:bodyPr/>
          <a:lstStyle/>
          <a:p>
            <a:r>
              <a:t>标题文本</a:t>
            </a:r>
          </a:p>
        </p:txBody>
      </p:sp>
      <p:sp>
        <p:nvSpPr>
          <p:cNvPr id="122"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5" name="标题文本"/>
          <p:cNvSpPr txBox="1">
            <a:spLocks noGrp="1"/>
          </p:cNvSpPr>
          <p:nvPr>
            <p:ph type="title"/>
          </p:nvPr>
        </p:nvSpPr>
        <p:spPr>
          <a:prstGeom prst="rect">
            <a:avLst/>
          </a:prstGeom>
        </p:spPr>
        <p:txBody>
          <a:bodyPr/>
          <a:lstStyle/>
          <a:p>
            <a:r>
              <a:t>标题文本</a:t>
            </a:r>
          </a:p>
        </p:txBody>
      </p:sp>
      <p:sp>
        <p:nvSpPr>
          <p:cNvPr id="36"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4" name="标题文本"/>
          <p:cNvSpPr txBox="1">
            <a:spLocks noGrp="1"/>
          </p:cNvSpPr>
          <p:nvPr>
            <p:ph type="title"/>
          </p:nvPr>
        </p:nvSpPr>
        <p:spPr>
          <a:prstGeom prst="rect">
            <a:avLst/>
          </a:prstGeom>
        </p:spPr>
        <p:txBody>
          <a:bodyPr/>
          <a:lstStyle/>
          <a:p>
            <a:r>
              <a:t>标题文本</a:t>
            </a:r>
          </a:p>
        </p:txBody>
      </p:sp>
      <p:sp>
        <p:nvSpPr>
          <p:cNvPr id="45"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3" name="标题文本"/>
          <p:cNvSpPr txBox="1">
            <a:spLocks noGrp="1"/>
          </p:cNvSpPr>
          <p:nvPr>
            <p:ph type="title"/>
          </p:nvPr>
        </p:nvSpPr>
        <p:spPr>
          <a:prstGeom prst="rect">
            <a:avLst/>
          </a:prstGeom>
        </p:spPr>
        <p:txBody>
          <a:bodyPr/>
          <a:lstStyle/>
          <a:p>
            <a:r>
              <a:t>标题文本</a:t>
            </a:r>
          </a:p>
        </p:txBody>
      </p:sp>
      <p:sp>
        <p:nvSpPr>
          <p:cNvPr id="54"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2" name="标题文本"/>
          <p:cNvSpPr txBox="1">
            <a:spLocks noGrp="1"/>
          </p:cNvSpPr>
          <p:nvPr>
            <p:ph type="title"/>
          </p:nvPr>
        </p:nvSpPr>
        <p:spPr>
          <a:prstGeom prst="rect">
            <a:avLst/>
          </a:prstGeom>
        </p:spPr>
        <p:txBody>
          <a:bodyPr/>
          <a:lstStyle/>
          <a:p>
            <a:r>
              <a:t>标题文本</a:t>
            </a:r>
          </a:p>
        </p:txBody>
      </p:sp>
      <p:sp>
        <p:nvSpPr>
          <p:cNvPr id="63"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1" name="标题文本"/>
          <p:cNvSpPr txBox="1">
            <a:spLocks noGrp="1"/>
          </p:cNvSpPr>
          <p:nvPr>
            <p:ph type="title"/>
          </p:nvPr>
        </p:nvSpPr>
        <p:spPr>
          <a:prstGeom prst="rect">
            <a:avLst/>
          </a:prstGeom>
        </p:spPr>
        <p:txBody>
          <a:bodyPr/>
          <a:lstStyle/>
          <a:p>
            <a:r>
              <a:t>标题文本</a:t>
            </a:r>
          </a:p>
        </p:txBody>
      </p:sp>
      <p:sp>
        <p:nvSpPr>
          <p:cNvPr id="72"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8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pic>
        <p:nvPicPr>
          <p:cNvPr id="2" name="PPT背景.JPG" descr="PPT背景.JPG"/>
          <p:cNvPicPr>
            <a:picLocks noChangeAspect="1"/>
          </p:cNvPicPr>
          <p:nvPr/>
        </p:nvPicPr>
        <p:blipFill>
          <a:blip r:embed="rId16">
            <a:extLst/>
          </a:blip>
          <a:stretch>
            <a:fillRect/>
          </a:stretch>
        </p:blipFill>
        <p:spPr>
          <a:xfrm>
            <a:off x="0" y="0"/>
            <a:ext cx="9144000" cy="6858000"/>
          </a:xfrm>
          <a:prstGeom prst="rect">
            <a:avLst/>
          </a:prstGeom>
          <a:ln w="12700">
            <a:miter lim="400000"/>
          </a:ln>
        </p:spPr>
      </p:pic>
      <p:sp>
        <p:nvSpPr>
          <p:cNvPr id="3" name="标题文本"/>
          <p:cNvSpPr txBox="1">
            <a:spLocks noGrp="1"/>
          </p:cNvSpPr>
          <p:nvPr>
            <p:ph type="title"/>
          </p:nvPr>
        </p:nvSpPr>
        <p:spPr>
          <a:xfrm>
            <a:off x="395287" y="476250"/>
            <a:ext cx="8229601" cy="8509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标题文本</a:t>
            </a:r>
          </a:p>
        </p:txBody>
      </p:sp>
      <p:sp>
        <p:nvSpPr>
          <p:cNvPr id="4" name="正文级别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5" name="幻灯片编号"/>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5pPr>
      <a:lvl6pPr marL="0" marR="0" indent="45720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6pPr>
      <a:lvl7pPr marL="0" marR="0" indent="91440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7pPr>
      <a:lvl8pPr marL="0" marR="0" indent="137160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8pPr>
      <a:lvl9pPr marL="0" marR="0" indent="1828800" algn="l" defTabSz="914400" rtl="0" latinLnBrk="0">
        <a:lnSpc>
          <a:spcPct val="100000"/>
        </a:lnSpc>
        <a:spcBef>
          <a:spcPts val="0"/>
        </a:spcBef>
        <a:spcAft>
          <a:spcPts val="0"/>
        </a:spcAft>
        <a:buClrTx/>
        <a:buSzTx/>
        <a:buFontTx/>
        <a:buNone/>
        <a:tabLst/>
        <a:defRPr sz="3200" b="0" i="0" u="none" strike="noStrike" cap="none" spc="0" baseline="0">
          <a:ln>
            <a:noFill/>
          </a:ln>
          <a:solidFill>
            <a:srgbClr val="009999"/>
          </a:solidFill>
          <a:uFillTx/>
          <a:latin typeface="Microsoft YaHei"/>
          <a:ea typeface="Microsoft YaHei"/>
          <a:cs typeface="Microsoft YaHei"/>
          <a:sym typeface="Microsoft YaHei"/>
        </a:defRPr>
      </a:lvl9pPr>
    </p:titleStyle>
    <p:bodyStyle>
      <a:lvl1pPr marL="342900" marR="0" indent="-3429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1pPr>
      <a:lvl2pPr marL="661307" marR="0" indent="-204107"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2pPr>
      <a:lvl3pPr marL="1104900" marR="0" indent="-1905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3pPr>
      <a:lvl4pPr marL="1600200" marR="0" indent="-2286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4pPr>
      <a:lvl5pPr marL="2082800" marR="0" indent="-2540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5pPr>
      <a:lvl6pPr marL="2540000" marR="0" indent="-2540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6pPr>
      <a:lvl7pPr marL="2997200" marR="0" indent="-2540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7pPr>
      <a:lvl8pPr marL="3454400" marR="0" indent="-2540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8pPr>
      <a:lvl9pPr marL="3911600" marR="0" indent="-254000" algn="l" defTabSz="914400" rtl="0" latinLnBrk="0">
        <a:lnSpc>
          <a:spcPct val="120000"/>
        </a:lnSpc>
        <a:spcBef>
          <a:spcPts val="400"/>
        </a:spcBef>
        <a:spcAft>
          <a:spcPts val="0"/>
        </a:spcAft>
        <a:buClrTx/>
        <a:buSzPct val="100000"/>
        <a:buFontTx/>
        <a:buChar char=""/>
        <a:tabLst/>
        <a:defRPr sz="2000" b="0" i="0" u="none" strike="noStrike" cap="none" spc="0" baseline="0">
          <a:ln>
            <a:noFill/>
          </a:ln>
          <a:solidFill>
            <a:srgbClr val="000000"/>
          </a:solidFill>
          <a:uFillTx/>
          <a:latin typeface="Microsoft YaHei"/>
          <a:ea typeface="Microsoft YaHei"/>
          <a:cs typeface="Microsoft YaHei"/>
          <a:sym typeface="Microsoft YaHe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baike.baidu.com/item/%E6%B5%8F%E8%A7%88%E5%99%A8"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baike.baidu.com/item/%E6%93%8D%E4%BD%9C%E7%B3%BB%E7%BB%9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xtyu.com/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qq.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qq.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线条"/>
          <p:cNvSpPr/>
          <p:nvPr/>
        </p:nvSpPr>
        <p:spPr>
          <a:xfrm>
            <a:off x="323850" y="6213475"/>
            <a:ext cx="8496300" cy="0"/>
          </a:xfrm>
          <a:prstGeom prst="line">
            <a:avLst/>
          </a:prstGeom>
          <a:ln w="19050">
            <a:solidFill>
              <a:srgbClr val="595959"/>
            </a:solidFill>
          </a:ln>
        </p:spPr>
        <p:txBody>
          <a:bodyPr lIns="45719" rIns="45719"/>
          <a:lstStyle/>
          <a:p>
            <a:endParaRPr/>
          </a:p>
        </p:txBody>
      </p:sp>
      <p:pic>
        <p:nvPicPr>
          <p:cNvPr id="133" name="image.png" descr="image.png"/>
          <p:cNvPicPr>
            <a:picLocks noChangeAspect="1"/>
          </p:cNvPicPr>
          <p:nvPr/>
        </p:nvPicPr>
        <p:blipFill>
          <a:blip r:embed="rId2">
            <a:extLst/>
          </a:blip>
          <a:stretch>
            <a:fillRect/>
          </a:stretch>
        </p:blipFill>
        <p:spPr>
          <a:xfrm>
            <a:off x="2225675" y="3676650"/>
            <a:ext cx="6594475" cy="1785938"/>
          </a:xfrm>
          <a:prstGeom prst="rect">
            <a:avLst/>
          </a:prstGeom>
          <a:ln w="12700">
            <a:miter lim="400000"/>
          </a:ln>
        </p:spPr>
      </p:pic>
      <p:pic>
        <p:nvPicPr>
          <p:cNvPr id="134" name="F:\公司的\logo\子品牌\智安全辅助图形.png" descr="F:\公司的\logo\子品牌\智安全辅助图形.png"/>
          <p:cNvPicPr>
            <a:picLocks noChangeAspect="1"/>
          </p:cNvPicPr>
          <p:nvPr/>
        </p:nvPicPr>
        <p:blipFill>
          <a:blip r:embed="rId3">
            <a:extLst/>
          </a:blip>
          <a:stretch>
            <a:fillRect/>
          </a:stretch>
        </p:blipFill>
        <p:spPr>
          <a:xfrm>
            <a:off x="320675" y="1101725"/>
            <a:ext cx="8116888" cy="25908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27" y="515815"/>
            <a:ext cx="7631319" cy="521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0955" y="5735637"/>
            <a:ext cx="807329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dirty="0"/>
              <a:t>https://pic1.zhimg.com/50/v2-4589b6566a444100bf32aca829f66a73_720w.webp?source=1940ef5c</a:t>
            </a:r>
            <a:endParaRPr kumimoji="0" lang="zh-CN" alt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5134716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40" name="HTTP请求方法"/>
          <p:cNvSpPr txBox="1"/>
          <p:nvPr/>
        </p:nvSpPr>
        <p:spPr>
          <a:xfrm>
            <a:off x="749300" y="404812"/>
            <a:ext cx="27669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HTTP请求方法</a:t>
            </a:r>
          </a:p>
        </p:txBody>
      </p:sp>
      <p:grpSp>
        <p:nvGrpSpPr>
          <p:cNvPr id="347" name="成组"/>
          <p:cNvGrpSpPr/>
          <p:nvPr/>
        </p:nvGrpSpPr>
        <p:grpSpPr>
          <a:xfrm>
            <a:off x="723900" y="1482724"/>
            <a:ext cx="2453641" cy="421642"/>
            <a:chOff x="0" y="0"/>
            <a:chExt cx="2453640" cy="421640"/>
          </a:xfrm>
        </p:grpSpPr>
        <p:grpSp>
          <p:nvGrpSpPr>
            <p:cNvPr id="343" name="成组"/>
            <p:cNvGrpSpPr/>
            <p:nvPr/>
          </p:nvGrpSpPr>
          <p:grpSpPr>
            <a:xfrm>
              <a:off x="0" y="-1"/>
              <a:ext cx="2453641" cy="421642"/>
              <a:chOff x="0" y="0"/>
              <a:chExt cx="2453640" cy="421640"/>
            </a:xfrm>
          </p:grpSpPr>
          <p:sp>
            <p:nvSpPr>
              <p:cNvPr id="341" name="正方形"/>
              <p:cNvSpPr/>
              <p:nvPr/>
            </p:nvSpPr>
            <p:spPr>
              <a:xfrm>
                <a:off x="0" y="95250"/>
                <a:ext cx="214313" cy="214314"/>
              </a:xfrm>
              <a:prstGeom prst="rect">
                <a:avLst/>
              </a:prstGeom>
              <a:noFill/>
              <a:ln w="4445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342" name="请求报文中的方法"/>
              <p:cNvSpPr txBox="1"/>
              <p:nvPr/>
            </p:nvSpPr>
            <p:spPr>
              <a:xfrm>
                <a:off x="317500" y="0"/>
                <a:ext cx="2136141"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2000">
                    <a:latin typeface="Microsoft YaHei"/>
                    <a:ea typeface="Microsoft YaHei"/>
                    <a:cs typeface="Microsoft YaHei"/>
                    <a:sym typeface="Microsoft YaHei"/>
                  </a:defRPr>
                </a:pPr>
                <a:r>
                  <a:t>请求报文中的</a:t>
                </a:r>
                <a:r>
                  <a:rPr>
                    <a:solidFill>
                      <a:srgbClr val="0070C0"/>
                    </a:solidFill>
                  </a:rPr>
                  <a:t>方法</a:t>
                </a:r>
              </a:p>
            </p:txBody>
          </p:sp>
        </p:grpSp>
        <p:grpSp>
          <p:nvGrpSpPr>
            <p:cNvPr id="346" name="成组"/>
            <p:cNvGrpSpPr/>
            <p:nvPr/>
          </p:nvGrpSpPr>
          <p:grpSpPr>
            <a:xfrm>
              <a:off x="14579" y="36189"/>
              <a:ext cx="378671" cy="230837"/>
              <a:chOff x="3227" y="3205"/>
              <a:chExt cx="378670" cy="230836"/>
            </a:xfrm>
          </p:grpSpPr>
          <p:sp>
            <p:nvSpPr>
              <p:cNvPr id="344" name="三角形"/>
              <p:cNvSpPr/>
              <p:nvPr/>
            </p:nvSpPr>
            <p:spPr>
              <a:xfrm rot="18915817">
                <a:off x="60085" y="54329"/>
                <a:ext cx="58738" cy="185738"/>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345" name="三角形"/>
              <p:cNvSpPr/>
              <p:nvPr/>
            </p:nvSpPr>
            <p:spPr>
              <a:xfrm rot="3136692">
                <a:off x="217248" y="-36158"/>
                <a:ext cx="52387" cy="309563"/>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grpSp>
      <p:graphicFrame>
        <p:nvGraphicFramePr>
          <p:cNvPr id="348" name="表格"/>
          <p:cNvGraphicFramePr/>
          <p:nvPr/>
        </p:nvGraphicFramePr>
        <p:xfrm>
          <a:off x="1117600" y="3141662"/>
          <a:ext cx="7345362" cy="2520949"/>
        </p:xfrm>
        <a:graphic>
          <a:graphicData uri="http://schemas.openxmlformats.org/drawingml/2006/table">
            <a:tbl>
              <a:tblPr>
                <a:tableStyleId>{4C3C2611-4C71-4FC5-86AE-919BDF0F9419}</a:tableStyleId>
              </a:tblPr>
              <a:tblGrid>
                <a:gridCol w="1212850"/>
                <a:gridCol w="2316162"/>
                <a:gridCol w="1152525"/>
                <a:gridCol w="2663825"/>
              </a:tblGrid>
              <a:tr h="350837">
                <a:tc>
                  <a:txBody>
                    <a:bodyPr/>
                    <a:lstStyle/>
                    <a:p>
                      <a:pPr algn="l">
                        <a:defRPr sz="1600">
                          <a:solidFill>
                            <a:srgbClr val="FFFFFF"/>
                          </a:solidFill>
                          <a:latin typeface="Microsoft YaHei"/>
                          <a:ea typeface="Microsoft YaHei"/>
                          <a:cs typeface="Microsoft YaHei"/>
                          <a:sym typeface="Microsoft YaHei"/>
                        </a:defRPr>
                      </a:pPr>
                      <a:r>
                        <a:rPr dirty="0" err="1"/>
                        <a:t>方法</a:t>
                      </a:r>
                      <a:r>
                        <a:rPr dirty="0"/>
                        <a:t>(</a:t>
                      </a:r>
                      <a:r>
                        <a:rPr dirty="0" err="1"/>
                        <a:t>操作</a:t>
                      </a:r>
                      <a:r>
                        <a:rPr dirty="0"/>
                        <a:t>)</a:t>
                      </a:r>
                    </a:p>
                  </a:txBody>
                  <a:tcPr marL="45732" marR="45732" marT="45732" marB="45732" horzOverflow="overflow">
                    <a:lnB w="38100">
                      <a:solidFill>
                        <a:srgbClr val="FFFFFF"/>
                      </a:solidFill>
                    </a:lnB>
                    <a:solidFill>
                      <a:srgbClr val="0070C0"/>
                    </a:solidFill>
                  </a:tcPr>
                </a:tc>
                <a:tc>
                  <a:txBody>
                    <a:bodyPr/>
                    <a:lstStyle/>
                    <a:p>
                      <a:pPr algn="l">
                        <a:defRPr sz="1800"/>
                      </a:pPr>
                      <a:r>
                        <a:rPr sz="1600">
                          <a:solidFill>
                            <a:srgbClr val="FFFFFF"/>
                          </a:solidFill>
                          <a:latin typeface="Microsoft YaHei"/>
                          <a:ea typeface="Microsoft YaHei"/>
                          <a:cs typeface="Microsoft YaHei"/>
                          <a:sym typeface="Microsoft YaHei"/>
                        </a:rPr>
                        <a:t>含义</a:t>
                      </a:r>
                    </a:p>
                  </a:txBody>
                  <a:tcPr marL="45732" marR="45732" marT="45732" marB="45732" horzOverflow="overflow">
                    <a:lnB w="38100">
                      <a:solidFill>
                        <a:srgbClr val="FFFFFF"/>
                      </a:solidFill>
                    </a:lnB>
                    <a:solidFill>
                      <a:srgbClr val="0070C0"/>
                    </a:solidFill>
                  </a:tcPr>
                </a:tc>
                <a:tc>
                  <a:txBody>
                    <a:bodyPr/>
                    <a:lstStyle/>
                    <a:p>
                      <a:pPr algn="l">
                        <a:defRPr sz="1600">
                          <a:solidFill>
                            <a:srgbClr val="FFFFFF"/>
                          </a:solidFill>
                          <a:latin typeface="Microsoft YaHei"/>
                          <a:ea typeface="Microsoft YaHei"/>
                          <a:cs typeface="Microsoft YaHei"/>
                          <a:sym typeface="Microsoft YaHei"/>
                        </a:defRPr>
                      </a:pPr>
                      <a:r>
                        <a:t>方法(操作)</a:t>
                      </a:r>
                    </a:p>
                  </a:txBody>
                  <a:tcPr marL="45732" marR="45732" marT="45732" marB="45732" horzOverflow="overflow">
                    <a:lnB w="38100">
                      <a:solidFill>
                        <a:srgbClr val="FFFFFF"/>
                      </a:solidFill>
                    </a:lnB>
                    <a:solidFill>
                      <a:srgbClr val="0070C0"/>
                    </a:solidFill>
                  </a:tcPr>
                </a:tc>
                <a:tc>
                  <a:txBody>
                    <a:bodyPr/>
                    <a:lstStyle/>
                    <a:p>
                      <a:pPr algn="l">
                        <a:defRPr sz="1800"/>
                      </a:pPr>
                      <a:r>
                        <a:rPr sz="1600">
                          <a:solidFill>
                            <a:srgbClr val="FFFFFF"/>
                          </a:solidFill>
                          <a:latin typeface="Microsoft YaHei"/>
                          <a:ea typeface="Microsoft YaHei"/>
                          <a:cs typeface="Microsoft YaHei"/>
                          <a:sym typeface="Microsoft YaHei"/>
                        </a:rPr>
                        <a:t>含义</a:t>
                      </a:r>
                    </a:p>
                  </a:txBody>
                  <a:tcPr marL="45732" marR="45732" marT="45732" marB="45732" horzOverflow="overflow">
                    <a:lnB w="38100">
                      <a:solidFill>
                        <a:srgbClr val="FFFFFF"/>
                      </a:solidFill>
                    </a:lnB>
                    <a:solidFill>
                      <a:srgbClr val="0070C0"/>
                    </a:solidFill>
                  </a:tcPr>
                </a:tc>
              </a:tr>
              <a:tr h="606425">
                <a:tc>
                  <a:txBody>
                    <a:bodyPr/>
                    <a:lstStyle/>
                    <a:p>
                      <a:pPr algn="l">
                        <a:defRPr sz="1800"/>
                      </a:pPr>
                      <a:r>
                        <a:rPr sz="1600" dirty="0">
                          <a:latin typeface="Microsoft YaHei"/>
                          <a:ea typeface="Microsoft YaHei"/>
                          <a:cs typeface="Microsoft YaHei"/>
                          <a:sym typeface="Microsoft YaHei"/>
                        </a:rPr>
                        <a:t>GET</a:t>
                      </a:r>
                    </a:p>
                  </a:txBody>
                  <a:tcPr marL="45732" marR="45732" marT="45732" marB="45732" horzOverflow="overflow">
                    <a:lnT w="38100">
                      <a:solidFill>
                        <a:srgbClr val="FFFFFF"/>
                      </a:solidFill>
                    </a:lnT>
                    <a:solidFill>
                      <a:srgbClr val="99CCFF"/>
                    </a:solidFill>
                  </a:tcPr>
                </a:tc>
                <a:tc>
                  <a:txBody>
                    <a:bodyPr/>
                    <a:lstStyle/>
                    <a:p>
                      <a:pPr algn="l">
                        <a:defRPr sz="1600">
                          <a:latin typeface="Microsoft YaHei"/>
                          <a:ea typeface="Microsoft YaHei"/>
                          <a:cs typeface="Microsoft YaHei"/>
                          <a:sym typeface="Microsoft YaHei"/>
                        </a:defRPr>
                      </a:pPr>
                      <a:r>
                        <a:t>请求读取一个Web页面</a:t>
                      </a:r>
                    </a:p>
                  </a:txBody>
                  <a:tcPr marL="45732" marR="45732" marT="45732" marB="45732" horzOverflow="overflow">
                    <a:lnT w="38100">
                      <a:solidFill>
                        <a:srgbClr val="FFFFFF"/>
                      </a:solidFill>
                    </a:lnT>
                    <a:solidFill>
                      <a:srgbClr val="99CCFF"/>
                    </a:solidFill>
                  </a:tcPr>
                </a:tc>
                <a:tc>
                  <a:txBody>
                    <a:bodyPr/>
                    <a:lstStyle/>
                    <a:p>
                      <a:pPr algn="l">
                        <a:defRPr sz="1800"/>
                      </a:pPr>
                      <a:r>
                        <a:rPr sz="1600">
                          <a:latin typeface="Microsoft YaHei"/>
                          <a:ea typeface="Microsoft YaHei"/>
                          <a:cs typeface="Microsoft YaHei"/>
                          <a:sym typeface="Microsoft YaHei"/>
                        </a:rPr>
                        <a:t>HEAD</a:t>
                      </a:r>
                    </a:p>
                  </a:txBody>
                  <a:tcPr marL="45732" marR="45732" marT="45732" marB="45732" horzOverflow="overflow">
                    <a:lnT w="38100">
                      <a:solidFill>
                        <a:srgbClr val="FFFFFF"/>
                      </a:solidFill>
                    </a:lnT>
                    <a:solidFill>
                      <a:srgbClr val="99CCFF"/>
                    </a:solidFill>
                  </a:tcPr>
                </a:tc>
                <a:tc>
                  <a:txBody>
                    <a:bodyPr/>
                    <a:lstStyle/>
                    <a:p>
                      <a:pPr algn="l">
                        <a:defRPr sz="1600">
                          <a:latin typeface="Microsoft YaHei"/>
                          <a:ea typeface="Microsoft YaHei"/>
                          <a:cs typeface="Microsoft YaHei"/>
                          <a:sym typeface="Microsoft YaHei"/>
                        </a:defRPr>
                      </a:pPr>
                      <a:r>
                        <a:rPr dirty="0" err="1"/>
                        <a:t>请求读取一个Web页面的首部</a:t>
                      </a:r>
                      <a:endParaRPr dirty="0"/>
                    </a:p>
                  </a:txBody>
                  <a:tcPr marL="45732" marR="45732" marT="45732" marB="45732" horzOverflow="overflow">
                    <a:lnT w="38100">
                      <a:solidFill>
                        <a:srgbClr val="FFFFFF"/>
                      </a:solidFill>
                    </a:lnT>
                    <a:solidFill>
                      <a:srgbClr val="99CCFF"/>
                    </a:solidFill>
                  </a:tcPr>
                </a:tc>
              </a:tr>
              <a:tr h="606425">
                <a:tc>
                  <a:txBody>
                    <a:bodyPr/>
                    <a:lstStyle/>
                    <a:p>
                      <a:pPr algn="l">
                        <a:defRPr sz="1600">
                          <a:latin typeface="Microsoft YaHei"/>
                          <a:ea typeface="Microsoft YaHei"/>
                          <a:cs typeface="Microsoft YaHei"/>
                          <a:sym typeface="Microsoft YaHei"/>
                        </a:defRPr>
                      </a:pPr>
                      <a:r>
                        <a:rPr dirty="0"/>
                        <a:t>POST</a:t>
                      </a:r>
                    </a:p>
                  </a:txBody>
                  <a:tcPr marL="45732" marR="45732" marT="45732" marB="45732" horzOverflow="overflow">
                    <a:solidFill>
                      <a:srgbClr val="66CCFF"/>
                    </a:solidFill>
                  </a:tcPr>
                </a:tc>
                <a:tc>
                  <a:txBody>
                    <a:bodyPr/>
                    <a:lstStyle/>
                    <a:p>
                      <a:pPr algn="l">
                        <a:defRPr sz="1600">
                          <a:latin typeface="Microsoft YaHei"/>
                          <a:ea typeface="Microsoft YaHei"/>
                          <a:cs typeface="Microsoft YaHei"/>
                          <a:sym typeface="Microsoft YaHei"/>
                        </a:defRPr>
                      </a:pPr>
                      <a:r>
                        <a:rPr dirty="0" err="1"/>
                        <a:t>附加一个命名资源</a:t>
                      </a:r>
                      <a:r>
                        <a:rPr dirty="0"/>
                        <a:t>(</a:t>
                      </a:r>
                      <a:r>
                        <a:rPr dirty="0" err="1"/>
                        <a:t>如Web页面</a:t>
                      </a:r>
                      <a:r>
                        <a:rPr dirty="0"/>
                        <a:t>)</a:t>
                      </a:r>
                    </a:p>
                  </a:txBody>
                  <a:tcPr marL="45732" marR="45732" marT="45732" marB="45732" horzOverflow="overflow">
                    <a:solidFill>
                      <a:srgbClr val="66CCFF"/>
                    </a:solidFill>
                  </a:tcPr>
                </a:tc>
                <a:tc>
                  <a:txBody>
                    <a:bodyPr/>
                    <a:lstStyle/>
                    <a:p>
                      <a:pPr algn="l">
                        <a:defRPr sz="1800"/>
                      </a:pPr>
                      <a:r>
                        <a:rPr sz="1600" dirty="0">
                          <a:latin typeface="Microsoft YaHei"/>
                          <a:ea typeface="Microsoft YaHei"/>
                          <a:cs typeface="Microsoft YaHei"/>
                          <a:sym typeface="Microsoft YaHei"/>
                        </a:rPr>
                        <a:t>PUT</a:t>
                      </a:r>
                    </a:p>
                  </a:txBody>
                  <a:tcPr marL="45732" marR="45732" marT="45732" marB="45732" horzOverflow="overflow">
                    <a:solidFill>
                      <a:srgbClr val="66CCFF"/>
                    </a:solidFill>
                  </a:tcPr>
                </a:tc>
                <a:tc>
                  <a:txBody>
                    <a:bodyPr/>
                    <a:lstStyle/>
                    <a:p>
                      <a:pPr algn="l">
                        <a:defRPr sz="1600">
                          <a:latin typeface="Microsoft YaHei"/>
                          <a:ea typeface="Microsoft YaHei"/>
                          <a:cs typeface="Microsoft YaHei"/>
                          <a:sym typeface="Microsoft YaHei"/>
                        </a:defRPr>
                      </a:pPr>
                      <a:r>
                        <a:rPr dirty="0" err="1"/>
                        <a:t>请求存储一个Web页面</a:t>
                      </a:r>
                      <a:endParaRPr dirty="0"/>
                    </a:p>
                  </a:txBody>
                  <a:tcPr marL="45732" marR="45732" marT="45732" marB="45732" horzOverflow="overflow">
                    <a:solidFill>
                      <a:srgbClr val="66CCFF"/>
                    </a:solidFill>
                  </a:tcPr>
                </a:tc>
              </a:tr>
              <a:tr h="606425">
                <a:tc>
                  <a:txBody>
                    <a:bodyPr/>
                    <a:lstStyle/>
                    <a:p>
                      <a:pPr algn="l">
                        <a:defRPr sz="1800"/>
                      </a:pPr>
                      <a:r>
                        <a:rPr sz="1600" dirty="0">
                          <a:latin typeface="Microsoft YaHei"/>
                          <a:ea typeface="Microsoft YaHei"/>
                          <a:cs typeface="Microsoft YaHei"/>
                          <a:sym typeface="Microsoft YaHei"/>
                        </a:rPr>
                        <a:t>DELETE</a:t>
                      </a:r>
                    </a:p>
                  </a:txBody>
                  <a:tcPr marL="45732" marR="45732" marT="45732" marB="45732" horzOverflow="overflow">
                    <a:solidFill>
                      <a:srgbClr val="99CCFF"/>
                    </a:solidFill>
                  </a:tcPr>
                </a:tc>
                <a:tc>
                  <a:txBody>
                    <a:bodyPr/>
                    <a:lstStyle/>
                    <a:p>
                      <a:pPr algn="l">
                        <a:defRPr sz="1600">
                          <a:latin typeface="Microsoft YaHei"/>
                          <a:ea typeface="Microsoft YaHei"/>
                          <a:cs typeface="Microsoft YaHei"/>
                          <a:sym typeface="Microsoft YaHei"/>
                        </a:defRPr>
                      </a:pPr>
                      <a:r>
                        <a:t>删除Web页面</a:t>
                      </a:r>
                    </a:p>
                  </a:txBody>
                  <a:tcPr marL="45732" marR="45732" marT="45732" marB="45732" horzOverflow="overflow">
                    <a:solidFill>
                      <a:srgbClr val="99CCFF"/>
                    </a:solidFill>
                  </a:tcPr>
                </a:tc>
                <a:tc>
                  <a:txBody>
                    <a:bodyPr/>
                    <a:lstStyle/>
                    <a:p>
                      <a:pPr algn="l">
                        <a:defRPr sz="1800"/>
                      </a:pPr>
                      <a:r>
                        <a:rPr sz="1600" dirty="0">
                          <a:latin typeface="Microsoft YaHei"/>
                          <a:ea typeface="Microsoft YaHei"/>
                          <a:cs typeface="Microsoft YaHei"/>
                          <a:sym typeface="Microsoft YaHei"/>
                        </a:rPr>
                        <a:t>TRACE</a:t>
                      </a:r>
                    </a:p>
                  </a:txBody>
                  <a:tcPr marL="45732" marR="45732" marT="45732" marB="45732" horzOverflow="overflow">
                    <a:solidFill>
                      <a:srgbClr val="99CCFF"/>
                    </a:solidFill>
                  </a:tcPr>
                </a:tc>
                <a:tc>
                  <a:txBody>
                    <a:bodyPr/>
                    <a:lstStyle/>
                    <a:p>
                      <a:pPr algn="l">
                        <a:defRPr sz="1800"/>
                      </a:pPr>
                      <a:r>
                        <a:rPr sz="1600">
                          <a:latin typeface="Microsoft YaHei"/>
                          <a:ea typeface="Microsoft YaHei"/>
                          <a:cs typeface="Microsoft YaHei"/>
                          <a:sym typeface="Microsoft YaHei"/>
                        </a:rPr>
                        <a:t>用于测试，要求服务器送回收到的请求</a:t>
                      </a:r>
                    </a:p>
                  </a:txBody>
                  <a:tcPr marL="45732" marR="45732" marT="45732" marB="45732" horzOverflow="overflow">
                    <a:solidFill>
                      <a:srgbClr val="99CCFF"/>
                    </a:solidFill>
                  </a:tcPr>
                </a:tc>
              </a:tr>
              <a:tr h="350837">
                <a:tc>
                  <a:txBody>
                    <a:bodyPr/>
                    <a:lstStyle/>
                    <a:p>
                      <a:pPr algn="l">
                        <a:defRPr sz="1800"/>
                      </a:pPr>
                      <a:r>
                        <a:rPr sz="1600" dirty="0">
                          <a:latin typeface="Microsoft YaHei"/>
                          <a:ea typeface="Microsoft YaHei"/>
                          <a:cs typeface="Microsoft YaHei"/>
                          <a:sym typeface="Microsoft YaHei"/>
                        </a:rPr>
                        <a:t>CONNECT</a:t>
                      </a:r>
                    </a:p>
                  </a:txBody>
                  <a:tcPr marL="45732" marR="45732" marT="45732" marB="45732" horzOverflow="overflow">
                    <a:solidFill>
                      <a:srgbClr val="66CCFF"/>
                    </a:solidFill>
                  </a:tcPr>
                </a:tc>
                <a:tc>
                  <a:txBody>
                    <a:bodyPr/>
                    <a:lstStyle/>
                    <a:p>
                      <a:pPr algn="l">
                        <a:defRPr sz="1800"/>
                      </a:pPr>
                      <a:r>
                        <a:rPr sz="1600" dirty="0" err="1">
                          <a:latin typeface="Microsoft YaHei"/>
                          <a:ea typeface="Microsoft YaHei"/>
                          <a:cs typeface="Microsoft YaHei"/>
                          <a:sym typeface="Microsoft YaHei"/>
                        </a:rPr>
                        <a:t>用于代理服务器</a:t>
                      </a:r>
                      <a:endParaRPr sz="1600" dirty="0">
                        <a:latin typeface="Microsoft YaHei"/>
                        <a:ea typeface="Microsoft YaHei"/>
                        <a:cs typeface="Microsoft YaHei"/>
                        <a:sym typeface="Microsoft YaHei"/>
                      </a:endParaRPr>
                    </a:p>
                  </a:txBody>
                  <a:tcPr marL="45732" marR="45732" marT="45732" marB="45732" horzOverflow="overflow">
                    <a:solidFill>
                      <a:srgbClr val="66CCFF"/>
                    </a:solidFill>
                  </a:tcPr>
                </a:tc>
                <a:tc>
                  <a:txBody>
                    <a:bodyPr/>
                    <a:lstStyle/>
                    <a:p>
                      <a:pPr algn="l">
                        <a:defRPr sz="1800"/>
                      </a:pPr>
                      <a:r>
                        <a:rPr sz="1600" dirty="0">
                          <a:latin typeface="Microsoft YaHei"/>
                          <a:ea typeface="Microsoft YaHei"/>
                          <a:cs typeface="Microsoft YaHei"/>
                          <a:sym typeface="Microsoft YaHei"/>
                        </a:rPr>
                        <a:t>OPTION</a:t>
                      </a:r>
                    </a:p>
                  </a:txBody>
                  <a:tcPr marL="45732" marR="45732" marT="45732" marB="45732" horzOverflow="overflow">
                    <a:solidFill>
                      <a:srgbClr val="66CCFF"/>
                    </a:solidFill>
                  </a:tcPr>
                </a:tc>
                <a:tc>
                  <a:txBody>
                    <a:bodyPr/>
                    <a:lstStyle/>
                    <a:p>
                      <a:pPr algn="l">
                        <a:defRPr sz="1800"/>
                      </a:pPr>
                      <a:r>
                        <a:rPr sz="1600" dirty="0" err="1">
                          <a:latin typeface="Microsoft YaHei"/>
                          <a:ea typeface="Microsoft YaHei"/>
                          <a:cs typeface="Microsoft YaHei"/>
                          <a:sym typeface="Microsoft YaHei"/>
                        </a:rPr>
                        <a:t>查询特定选项</a:t>
                      </a:r>
                      <a:endParaRPr sz="1600" dirty="0">
                        <a:latin typeface="Microsoft YaHei"/>
                        <a:ea typeface="Microsoft YaHei"/>
                        <a:cs typeface="Microsoft YaHei"/>
                        <a:sym typeface="Microsoft YaHei"/>
                      </a:endParaRPr>
                    </a:p>
                  </a:txBody>
                  <a:tcPr marL="45732" marR="45732" marT="45732" marB="45732" horzOverflow="overflow">
                    <a:solidFill>
                      <a:srgbClr val="66CCFF"/>
                    </a:solidFill>
                  </a:tcPr>
                </a:tc>
              </a:tr>
            </a:tbl>
          </a:graphicData>
        </a:graphic>
      </p:graphicFrame>
      <p:sp>
        <p:nvSpPr>
          <p:cNvPr id="349" name="方法(Method)是对所请求对象所进行的操作,也就是一些命令。请求报文中的操作有:"/>
          <p:cNvSpPr txBox="1"/>
          <p:nvPr/>
        </p:nvSpPr>
        <p:spPr>
          <a:xfrm>
            <a:off x="1041400" y="2060575"/>
            <a:ext cx="7704138" cy="701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0070C0"/>
                </a:solidFill>
                <a:latin typeface="Microsoft YaHei"/>
                <a:ea typeface="Microsoft YaHei"/>
                <a:cs typeface="Microsoft YaHei"/>
                <a:sym typeface="Microsoft YaHei"/>
              </a:defRPr>
            </a:pPr>
            <a:r>
              <a:rPr dirty="0" err="1"/>
              <a:t>方法</a:t>
            </a:r>
            <a:r>
              <a:rPr dirty="0"/>
              <a:t>(Method)</a:t>
            </a:r>
            <a:r>
              <a:rPr dirty="0" err="1">
                <a:solidFill>
                  <a:srgbClr val="000000"/>
                </a:solidFill>
              </a:rPr>
              <a:t>是对所请求对象所进行的操作,也就是一些命令。请求报文中的操作有</a:t>
            </a:r>
            <a:r>
              <a:rPr dirty="0">
                <a:solidFill>
                  <a:srgbClr val="000000"/>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47"/>
                                        </p:tgtEl>
                                        <p:attrNameLst>
                                          <p:attrName>style.visibility</p:attrName>
                                        </p:attrNameLst>
                                      </p:cBhvr>
                                      <p:to>
                                        <p:strVal val="visible"/>
                                      </p:to>
                                    </p:set>
                                    <p:anim calcmode="lin" valueType="num">
                                      <p:cBhvr>
                                        <p:cTn id="7" dur="1000" fill="hold"/>
                                        <p:tgtEl>
                                          <p:spTgt spid="347"/>
                                        </p:tgtEl>
                                        <p:attrNameLst>
                                          <p:attrName>ppt_x</p:attrName>
                                        </p:attrNameLst>
                                      </p:cBhvr>
                                      <p:tavLst>
                                        <p:tav tm="0">
                                          <p:val>
                                            <p:strVal val="#ppt_x"/>
                                          </p:val>
                                        </p:tav>
                                        <p:tav tm="100000">
                                          <p:val>
                                            <p:strVal val="#ppt_x"/>
                                          </p:val>
                                        </p:tav>
                                      </p:tavLst>
                                    </p:anim>
                                    <p:anim calcmode="lin" valueType="num">
                                      <p:cBhvr>
                                        <p:cTn id="8" dur="1000" fill="hold"/>
                                        <p:tgtEl>
                                          <p:spTgt spid="3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349"/>
                                        </p:tgtEl>
                                        <p:attrNameLst>
                                          <p:attrName>style.visibility</p:attrName>
                                        </p:attrNameLst>
                                      </p:cBhvr>
                                      <p:to>
                                        <p:strVal val="visible"/>
                                      </p:to>
                                    </p:set>
                                    <p:anim calcmode="lin" valueType="num">
                                      <p:cBhvr>
                                        <p:cTn id="13" dur="1000" fill="hold"/>
                                        <p:tgtEl>
                                          <p:spTgt spid="349"/>
                                        </p:tgtEl>
                                        <p:attrNameLst>
                                          <p:attrName>ppt_x</p:attrName>
                                        </p:attrNameLst>
                                      </p:cBhvr>
                                      <p:tavLst>
                                        <p:tav tm="0">
                                          <p:val>
                                            <p:strVal val="#ppt_x"/>
                                          </p:val>
                                        </p:tav>
                                        <p:tav tm="100000">
                                          <p:val>
                                            <p:strVal val="#ppt_x"/>
                                          </p:val>
                                        </p:tav>
                                      </p:tavLst>
                                    </p:anim>
                                    <p:anim calcmode="lin" valueType="num">
                                      <p:cBhvr>
                                        <p:cTn id="14" dur="1000" fill="hold"/>
                                        <p:tgtEl>
                                          <p:spTgt spid="34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348"/>
                                        </p:tgtEl>
                                        <p:attrNameLst>
                                          <p:attrName>style.visibility</p:attrName>
                                        </p:attrNameLst>
                                      </p:cBhvr>
                                      <p:to>
                                        <p:strVal val="visible"/>
                                      </p:to>
                                    </p:set>
                                    <p:anim calcmode="lin" valueType="num">
                                      <p:cBhvr>
                                        <p:cTn id="19" dur="1000" fill="hold"/>
                                        <p:tgtEl>
                                          <p:spTgt spid="348"/>
                                        </p:tgtEl>
                                        <p:attrNameLst>
                                          <p:attrName>ppt_x</p:attrName>
                                        </p:attrNameLst>
                                      </p:cBhvr>
                                      <p:tavLst>
                                        <p:tav tm="0">
                                          <p:val>
                                            <p:strVal val="#ppt_x"/>
                                          </p:val>
                                        </p:tav>
                                        <p:tav tm="100000">
                                          <p:val>
                                            <p:strVal val="#ppt_x"/>
                                          </p:val>
                                        </p:tav>
                                      </p:tavLst>
                                    </p:anim>
                                    <p:anim calcmode="lin" valueType="num">
                                      <p:cBhvr>
                                        <p:cTn id="20" dur="1000" fill="hold"/>
                                        <p:tgtEl>
                                          <p:spTgt spid="3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 animBg="1" advAuto="0"/>
      <p:bldP spid="348" grpId="3" animBg="1" advAuto="0"/>
      <p:bldP spid="349"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54" name="POST请求方法"/>
          <p:cNvSpPr txBox="1"/>
          <p:nvPr/>
        </p:nvSpPr>
        <p:spPr>
          <a:xfrm>
            <a:off x="749300" y="404812"/>
            <a:ext cx="2777094"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POST请求方法</a:t>
            </a:r>
          </a:p>
        </p:txBody>
      </p:sp>
      <p:pic>
        <p:nvPicPr>
          <p:cNvPr id="355" name="image.png" descr="image.png"/>
          <p:cNvPicPr>
            <a:picLocks noChangeAspect="1"/>
          </p:cNvPicPr>
          <p:nvPr/>
        </p:nvPicPr>
        <p:blipFill>
          <a:blip r:embed="rId2">
            <a:extLst/>
          </a:blip>
          <a:stretch>
            <a:fillRect/>
          </a:stretch>
        </p:blipFill>
        <p:spPr>
          <a:xfrm>
            <a:off x="893762" y="1717675"/>
            <a:ext cx="7775576" cy="4518025"/>
          </a:xfrm>
          <a:prstGeom prst="rect">
            <a:avLst/>
          </a:prstGeom>
          <a:ln w="12700">
            <a:miter lim="400000"/>
          </a:ln>
        </p:spPr>
      </p:pic>
      <p:sp>
        <p:nvSpPr>
          <p:cNvPr id="356" name="POST - 向指定的资源提交要被处理的数据"/>
          <p:cNvSpPr txBox="1"/>
          <p:nvPr/>
        </p:nvSpPr>
        <p:spPr>
          <a:xfrm>
            <a:off x="749300" y="1200150"/>
            <a:ext cx="5184775" cy="396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POST - 向指定的资源提交要被处理的数据</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62" y="758093"/>
            <a:ext cx="8609213" cy="456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9938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59" name="HTTP响应"/>
          <p:cNvSpPr txBox="1"/>
          <p:nvPr/>
        </p:nvSpPr>
        <p:spPr>
          <a:xfrm>
            <a:off x="749300" y="404812"/>
            <a:ext cx="19541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HTTP响应</a:t>
            </a:r>
          </a:p>
        </p:txBody>
      </p:sp>
      <p:grpSp>
        <p:nvGrpSpPr>
          <p:cNvPr id="366" name="成组"/>
          <p:cNvGrpSpPr/>
          <p:nvPr/>
        </p:nvGrpSpPr>
        <p:grpSpPr>
          <a:xfrm>
            <a:off x="749300" y="2060574"/>
            <a:ext cx="2707641" cy="421642"/>
            <a:chOff x="0" y="0"/>
            <a:chExt cx="2707640" cy="421640"/>
          </a:xfrm>
        </p:grpSpPr>
        <p:grpSp>
          <p:nvGrpSpPr>
            <p:cNvPr id="362" name="成组"/>
            <p:cNvGrpSpPr/>
            <p:nvPr/>
          </p:nvGrpSpPr>
          <p:grpSpPr>
            <a:xfrm>
              <a:off x="0" y="-1"/>
              <a:ext cx="2707641" cy="421642"/>
              <a:chOff x="0" y="0"/>
              <a:chExt cx="2707640" cy="421640"/>
            </a:xfrm>
          </p:grpSpPr>
          <p:sp>
            <p:nvSpPr>
              <p:cNvPr id="360" name="正方形"/>
              <p:cNvSpPr/>
              <p:nvPr/>
            </p:nvSpPr>
            <p:spPr>
              <a:xfrm>
                <a:off x="0" y="98425"/>
                <a:ext cx="214314" cy="214314"/>
              </a:xfrm>
              <a:prstGeom prst="rect">
                <a:avLst/>
              </a:prstGeom>
              <a:noFill/>
              <a:ln w="44450" cap="flat">
                <a:solidFill>
                  <a:srgbClr val="70000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361" name="响应报文中的状态码"/>
              <p:cNvSpPr txBox="1"/>
              <p:nvPr/>
            </p:nvSpPr>
            <p:spPr>
              <a:xfrm>
                <a:off x="317500" y="0"/>
                <a:ext cx="2390141"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2000">
                    <a:latin typeface="Microsoft YaHei"/>
                    <a:ea typeface="Microsoft YaHei"/>
                    <a:cs typeface="Microsoft YaHei"/>
                    <a:sym typeface="Microsoft YaHei"/>
                  </a:defRPr>
                </a:pPr>
                <a:r>
                  <a:t>响应报文中的</a:t>
                </a:r>
                <a:r>
                  <a:rPr>
                    <a:solidFill>
                      <a:srgbClr val="8E0000"/>
                    </a:solidFill>
                  </a:rPr>
                  <a:t>状态码</a:t>
                </a:r>
              </a:p>
            </p:txBody>
          </p:sp>
        </p:grpSp>
        <p:grpSp>
          <p:nvGrpSpPr>
            <p:cNvPr id="365" name="成组"/>
            <p:cNvGrpSpPr/>
            <p:nvPr/>
          </p:nvGrpSpPr>
          <p:grpSpPr>
            <a:xfrm>
              <a:off x="14579" y="39363"/>
              <a:ext cx="378671" cy="230837"/>
              <a:chOff x="3227" y="3205"/>
              <a:chExt cx="378670" cy="230836"/>
            </a:xfrm>
          </p:grpSpPr>
          <p:sp>
            <p:nvSpPr>
              <p:cNvPr id="363" name="三角形"/>
              <p:cNvSpPr/>
              <p:nvPr/>
            </p:nvSpPr>
            <p:spPr>
              <a:xfrm rot="18915817">
                <a:off x="60085" y="54329"/>
                <a:ext cx="58738" cy="185738"/>
              </a:xfrm>
              <a:prstGeom prst="triangle">
                <a:avLst/>
              </a:prstGeom>
              <a:solidFill>
                <a:srgbClr val="700000"/>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364" name="三角形"/>
              <p:cNvSpPr/>
              <p:nvPr/>
            </p:nvSpPr>
            <p:spPr>
              <a:xfrm rot="3136692">
                <a:off x="217247" y="-36158"/>
                <a:ext cx="52388" cy="309563"/>
              </a:xfrm>
              <a:prstGeom prst="triangle">
                <a:avLst/>
              </a:prstGeom>
              <a:solidFill>
                <a:srgbClr val="700000"/>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grpSp>
      <p:sp>
        <p:nvSpPr>
          <p:cNvPr id="367" name="状态码(Status-Code)是响应报文状态行中包含的一个3位数字，指明特定的请求是否被满足，如果没有满足，原因是什么。状态码分为以下五类："/>
          <p:cNvSpPr txBox="1"/>
          <p:nvPr/>
        </p:nvSpPr>
        <p:spPr>
          <a:xfrm>
            <a:off x="1077912" y="2492375"/>
            <a:ext cx="7099301" cy="1005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8E0000"/>
                </a:solidFill>
                <a:latin typeface="Microsoft YaHei"/>
                <a:ea typeface="Microsoft YaHei"/>
                <a:cs typeface="Microsoft YaHei"/>
                <a:sym typeface="Microsoft YaHei"/>
              </a:defRPr>
            </a:pPr>
            <a:r>
              <a:rPr dirty="0" err="1"/>
              <a:t>状态码</a:t>
            </a:r>
            <a:r>
              <a:rPr dirty="0"/>
              <a:t>(Status-Code)</a:t>
            </a:r>
            <a:r>
              <a:rPr dirty="0">
                <a:solidFill>
                  <a:srgbClr val="000000"/>
                </a:solidFill>
              </a:rPr>
              <a:t>是响应报文状态行中包含的一个3位数字，指明特定的请求是否被满足，如果没有满足，原因是什么。状态码分为以下五类：</a:t>
            </a:r>
          </a:p>
        </p:txBody>
      </p:sp>
      <p:graphicFrame>
        <p:nvGraphicFramePr>
          <p:cNvPr id="368" name="表格"/>
          <p:cNvGraphicFramePr/>
          <p:nvPr/>
        </p:nvGraphicFramePr>
        <p:xfrm>
          <a:off x="1220787" y="3644900"/>
          <a:ext cx="6769099" cy="2012700"/>
        </p:xfrm>
        <a:graphic>
          <a:graphicData uri="http://schemas.openxmlformats.org/drawingml/2006/table">
            <a:tbl>
              <a:tblPr>
                <a:tableStyleId>{4C3C2611-4C71-4FC5-86AE-919BDF0F9419}</a:tableStyleId>
              </a:tblPr>
              <a:tblGrid>
                <a:gridCol w="957262"/>
                <a:gridCol w="1692275"/>
                <a:gridCol w="4119562"/>
              </a:tblGrid>
              <a:tr h="334962">
                <a:tc>
                  <a:txBody>
                    <a:bodyPr/>
                    <a:lstStyle/>
                    <a:p>
                      <a:pPr algn="l">
                        <a:defRPr sz="1800"/>
                      </a:pPr>
                      <a:r>
                        <a:rPr sz="1600" dirty="0" err="1">
                          <a:solidFill>
                            <a:srgbClr val="FFFFFF"/>
                          </a:solidFill>
                          <a:latin typeface="Microsoft YaHei"/>
                          <a:ea typeface="Microsoft YaHei"/>
                          <a:cs typeface="Microsoft YaHei"/>
                          <a:sym typeface="Microsoft YaHei"/>
                        </a:rPr>
                        <a:t>状态码</a:t>
                      </a:r>
                      <a:endParaRPr sz="1600" dirty="0">
                        <a:solidFill>
                          <a:srgbClr val="FFFFFF"/>
                        </a:solidFill>
                        <a:latin typeface="Microsoft YaHei"/>
                        <a:ea typeface="Microsoft YaHei"/>
                        <a:cs typeface="Microsoft YaHei"/>
                        <a:sym typeface="Microsoft YaHei"/>
                      </a:endParaRPr>
                    </a:p>
                  </a:txBody>
                  <a:tcPr marL="45695" marR="45695" marT="45695" marB="45695" horzOverflow="overflow">
                    <a:lnB w="38100">
                      <a:solidFill>
                        <a:srgbClr val="FFFFFF"/>
                      </a:solidFill>
                    </a:lnB>
                    <a:solidFill>
                      <a:schemeClr val="accent1"/>
                    </a:solidFill>
                  </a:tcPr>
                </a:tc>
                <a:tc>
                  <a:txBody>
                    <a:bodyPr/>
                    <a:lstStyle/>
                    <a:p>
                      <a:pPr algn="l">
                        <a:defRPr sz="1800"/>
                      </a:pPr>
                      <a:r>
                        <a:rPr sz="1600">
                          <a:solidFill>
                            <a:srgbClr val="FFFFFF"/>
                          </a:solidFill>
                          <a:latin typeface="Microsoft YaHei"/>
                          <a:ea typeface="Microsoft YaHei"/>
                          <a:cs typeface="Microsoft YaHei"/>
                          <a:sym typeface="Microsoft YaHei"/>
                        </a:rPr>
                        <a:t>含义</a:t>
                      </a:r>
                    </a:p>
                  </a:txBody>
                  <a:tcPr marL="45695" marR="45695" marT="45695" marB="45695" horzOverflow="overflow">
                    <a:lnB w="38100">
                      <a:solidFill>
                        <a:srgbClr val="FFFFFF"/>
                      </a:solidFill>
                    </a:lnB>
                    <a:solidFill>
                      <a:schemeClr val="accent1"/>
                    </a:solidFill>
                  </a:tcPr>
                </a:tc>
                <a:tc>
                  <a:txBody>
                    <a:bodyPr/>
                    <a:lstStyle/>
                    <a:p>
                      <a:pPr algn="l">
                        <a:defRPr sz="1800"/>
                      </a:pPr>
                      <a:r>
                        <a:rPr sz="1600">
                          <a:solidFill>
                            <a:srgbClr val="FFFFFF"/>
                          </a:solidFill>
                          <a:latin typeface="Microsoft YaHei"/>
                          <a:ea typeface="Microsoft YaHei"/>
                          <a:cs typeface="Microsoft YaHei"/>
                          <a:sym typeface="Microsoft YaHei"/>
                        </a:rPr>
                        <a:t>例子</a:t>
                      </a:r>
                    </a:p>
                  </a:txBody>
                  <a:tcPr marL="45695" marR="45695" marT="45695" marB="45695" horzOverflow="overflow">
                    <a:lnB w="38100">
                      <a:solidFill>
                        <a:srgbClr val="FFFFFF"/>
                      </a:solidFill>
                    </a:lnB>
                    <a:solidFill>
                      <a:schemeClr val="accent1"/>
                    </a:solidFill>
                  </a:tcPr>
                </a:tc>
              </a:tr>
              <a:tr h="334962">
                <a:tc>
                  <a:txBody>
                    <a:bodyPr/>
                    <a:lstStyle/>
                    <a:p>
                      <a:pPr algn="l">
                        <a:defRPr sz="1800"/>
                      </a:pPr>
                      <a:r>
                        <a:rPr sz="1600" dirty="0">
                          <a:solidFill>
                            <a:srgbClr val="C00000"/>
                          </a:solidFill>
                          <a:latin typeface="Microsoft YaHei"/>
                          <a:ea typeface="Microsoft YaHei"/>
                          <a:cs typeface="Microsoft YaHei"/>
                          <a:sym typeface="Microsoft YaHei"/>
                        </a:rPr>
                        <a:t>1xx</a:t>
                      </a:r>
                    </a:p>
                  </a:txBody>
                  <a:tcPr marL="45695" marR="45695" marT="45695" marB="45695" horzOverflow="overflow">
                    <a:lnT w="38100">
                      <a:solidFill>
                        <a:srgbClr val="FFFFFF"/>
                      </a:solidFill>
                    </a:lnT>
                  </a:tcPr>
                </a:tc>
                <a:tc>
                  <a:txBody>
                    <a:bodyPr/>
                    <a:lstStyle/>
                    <a:p>
                      <a:pPr algn="l">
                        <a:defRPr sz="1800"/>
                      </a:pPr>
                      <a:r>
                        <a:rPr sz="1600">
                          <a:latin typeface="Microsoft YaHei"/>
                          <a:ea typeface="Microsoft YaHei"/>
                          <a:cs typeface="Microsoft YaHei"/>
                          <a:sym typeface="Microsoft YaHei"/>
                        </a:rPr>
                        <a:t>通知信息</a:t>
                      </a:r>
                    </a:p>
                  </a:txBody>
                  <a:tcPr marL="45695" marR="45695" marT="45695" marB="45695" horzOverflow="overflow">
                    <a:lnT w="38100">
                      <a:solidFill>
                        <a:srgbClr val="FFFFFF"/>
                      </a:solidFill>
                    </a:lnT>
                  </a:tcPr>
                </a:tc>
                <a:tc>
                  <a:txBody>
                    <a:bodyPr/>
                    <a:lstStyle/>
                    <a:p>
                      <a:pPr algn="l">
                        <a:defRPr sz="1600">
                          <a:latin typeface="Microsoft YaHei"/>
                          <a:ea typeface="Microsoft YaHei"/>
                          <a:cs typeface="Microsoft YaHei"/>
                          <a:sym typeface="Microsoft YaHei"/>
                        </a:defRPr>
                      </a:pPr>
                      <a:r>
                        <a:t>100=服务器正在处理客户请求</a:t>
                      </a:r>
                    </a:p>
                  </a:txBody>
                  <a:tcPr marL="45695" marR="45695" marT="45695" marB="45695" horzOverflow="overflow">
                    <a:lnT w="38100">
                      <a:solidFill>
                        <a:srgbClr val="FFFFFF"/>
                      </a:solidFill>
                    </a:lnT>
                  </a:tcPr>
                </a:tc>
              </a:tr>
              <a:tr h="336550">
                <a:tc>
                  <a:txBody>
                    <a:bodyPr/>
                    <a:lstStyle/>
                    <a:p>
                      <a:pPr algn="l">
                        <a:defRPr sz="1800"/>
                      </a:pPr>
                      <a:r>
                        <a:rPr sz="1600">
                          <a:solidFill>
                            <a:srgbClr val="C00000"/>
                          </a:solidFill>
                          <a:latin typeface="Microsoft YaHei"/>
                          <a:ea typeface="Microsoft YaHei"/>
                          <a:cs typeface="Microsoft YaHei"/>
                          <a:sym typeface="Microsoft YaHei"/>
                        </a:rPr>
                        <a:t>2xx</a:t>
                      </a:r>
                    </a:p>
                  </a:txBody>
                  <a:tcPr marL="45695" marR="45695" marT="45695" marB="45695" horzOverflow="overflow">
                    <a:solidFill>
                      <a:srgbClr val="F3F9FA"/>
                    </a:solidFill>
                  </a:tcPr>
                </a:tc>
                <a:tc>
                  <a:txBody>
                    <a:bodyPr/>
                    <a:lstStyle/>
                    <a:p>
                      <a:pPr algn="l">
                        <a:defRPr sz="1800"/>
                      </a:pPr>
                      <a:r>
                        <a:rPr sz="1600">
                          <a:latin typeface="Microsoft YaHei"/>
                          <a:ea typeface="Microsoft YaHei"/>
                          <a:cs typeface="Microsoft YaHei"/>
                          <a:sym typeface="Microsoft YaHei"/>
                        </a:rPr>
                        <a:t>成功</a:t>
                      </a:r>
                    </a:p>
                  </a:txBody>
                  <a:tcPr marL="45695" marR="45695" marT="45695" marB="45695" horzOverflow="overflow">
                    <a:solidFill>
                      <a:srgbClr val="F3F9FA"/>
                    </a:solidFill>
                  </a:tcPr>
                </a:tc>
                <a:tc>
                  <a:txBody>
                    <a:bodyPr/>
                    <a:lstStyle/>
                    <a:p>
                      <a:pPr algn="l">
                        <a:defRPr sz="1600">
                          <a:latin typeface="Microsoft YaHei"/>
                          <a:ea typeface="Microsoft YaHei"/>
                          <a:cs typeface="Microsoft YaHei"/>
                          <a:sym typeface="Microsoft YaHei"/>
                        </a:defRPr>
                      </a:pPr>
                      <a:r>
                        <a:t>200=请求成功(OK)</a:t>
                      </a:r>
                    </a:p>
                  </a:txBody>
                  <a:tcPr marL="45695" marR="45695" marT="45695" marB="45695" horzOverflow="overflow">
                    <a:solidFill>
                      <a:srgbClr val="F3F9FA"/>
                    </a:solidFill>
                  </a:tcPr>
                </a:tc>
              </a:tr>
              <a:tr h="334962">
                <a:tc>
                  <a:txBody>
                    <a:bodyPr/>
                    <a:lstStyle/>
                    <a:p>
                      <a:pPr algn="l">
                        <a:defRPr sz="1800"/>
                      </a:pPr>
                      <a:r>
                        <a:rPr sz="1600">
                          <a:solidFill>
                            <a:srgbClr val="C00000"/>
                          </a:solidFill>
                          <a:latin typeface="Microsoft YaHei"/>
                          <a:ea typeface="Microsoft YaHei"/>
                          <a:cs typeface="Microsoft YaHei"/>
                          <a:sym typeface="Microsoft YaHei"/>
                        </a:rPr>
                        <a:t>3xx</a:t>
                      </a:r>
                    </a:p>
                  </a:txBody>
                  <a:tcPr marL="45695" marR="45695" marT="45695" marB="45695" horzOverflow="overflow"/>
                </a:tc>
                <a:tc>
                  <a:txBody>
                    <a:bodyPr/>
                    <a:lstStyle/>
                    <a:p>
                      <a:pPr algn="l">
                        <a:defRPr sz="1800"/>
                      </a:pPr>
                      <a:r>
                        <a:rPr sz="1600">
                          <a:latin typeface="Microsoft YaHei"/>
                          <a:ea typeface="Microsoft YaHei"/>
                          <a:cs typeface="Microsoft YaHei"/>
                          <a:sym typeface="Microsoft YaHei"/>
                        </a:rPr>
                        <a:t>重定向</a:t>
                      </a:r>
                    </a:p>
                  </a:txBody>
                  <a:tcPr marL="45695" marR="45695" marT="45695" marB="45695" horzOverflow="overflow"/>
                </a:tc>
                <a:tc>
                  <a:txBody>
                    <a:bodyPr/>
                    <a:lstStyle/>
                    <a:p>
                      <a:pPr algn="l">
                        <a:defRPr sz="1600">
                          <a:latin typeface="Microsoft YaHei"/>
                          <a:ea typeface="Microsoft YaHei"/>
                          <a:cs typeface="Microsoft YaHei"/>
                          <a:sym typeface="Microsoft YaHei"/>
                        </a:defRPr>
                      </a:pPr>
                      <a:r>
                        <a:t>301=页面改变了位置</a:t>
                      </a:r>
                    </a:p>
                  </a:txBody>
                  <a:tcPr marL="45695" marR="45695" marT="45695" marB="45695" horzOverflow="overflow"/>
                </a:tc>
              </a:tr>
              <a:tr h="334962">
                <a:tc>
                  <a:txBody>
                    <a:bodyPr/>
                    <a:lstStyle/>
                    <a:p>
                      <a:pPr algn="l">
                        <a:defRPr sz="1800"/>
                      </a:pPr>
                      <a:r>
                        <a:rPr sz="1600">
                          <a:solidFill>
                            <a:srgbClr val="C00000"/>
                          </a:solidFill>
                          <a:latin typeface="Microsoft YaHei"/>
                          <a:ea typeface="Microsoft YaHei"/>
                          <a:cs typeface="Microsoft YaHei"/>
                          <a:sym typeface="Microsoft YaHei"/>
                        </a:rPr>
                        <a:t>4xx</a:t>
                      </a:r>
                    </a:p>
                  </a:txBody>
                  <a:tcPr marL="45695" marR="45695" marT="45695" marB="45695" horzOverflow="overflow">
                    <a:solidFill>
                      <a:srgbClr val="F3F9FA"/>
                    </a:solidFill>
                  </a:tcPr>
                </a:tc>
                <a:tc>
                  <a:txBody>
                    <a:bodyPr/>
                    <a:lstStyle/>
                    <a:p>
                      <a:pPr algn="l">
                        <a:defRPr sz="1800"/>
                      </a:pPr>
                      <a:r>
                        <a:rPr sz="1600" dirty="0" err="1">
                          <a:latin typeface="Microsoft YaHei"/>
                          <a:ea typeface="Microsoft YaHei"/>
                          <a:cs typeface="Microsoft YaHei"/>
                          <a:sym typeface="Microsoft YaHei"/>
                        </a:rPr>
                        <a:t>客户错误</a:t>
                      </a:r>
                      <a:endParaRPr sz="1600" dirty="0">
                        <a:latin typeface="Microsoft YaHei"/>
                        <a:ea typeface="Microsoft YaHei"/>
                        <a:cs typeface="Microsoft YaHei"/>
                        <a:sym typeface="Microsoft YaHei"/>
                      </a:endParaRPr>
                    </a:p>
                  </a:txBody>
                  <a:tcPr marL="45695" marR="45695" marT="45695" marB="45695" horzOverflow="overflow">
                    <a:solidFill>
                      <a:srgbClr val="F3F9FA"/>
                    </a:solidFill>
                  </a:tcPr>
                </a:tc>
                <a:tc>
                  <a:txBody>
                    <a:bodyPr/>
                    <a:lstStyle/>
                    <a:p>
                      <a:pPr algn="l">
                        <a:defRPr sz="1600">
                          <a:latin typeface="Microsoft YaHei"/>
                          <a:ea typeface="Microsoft YaHei"/>
                          <a:cs typeface="Microsoft YaHei"/>
                          <a:sym typeface="Microsoft YaHei"/>
                        </a:defRPr>
                      </a:pPr>
                      <a:r>
                        <a:t>403=禁止的页面；404=页面未找到</a:t>
                      </a:r>
                    </a:p>
                  </a:txBody>
                  <a:tcPr marL="45695" marR="45695" marT="45695" marB="45695" horzOverflow="overflow">
                    <a:solidFill>
                      <a:srgbClr val="F3F9FA"/>
                    </a:solidFill>
                  </a:tcPr>
                </a:tc>
              </a:tr>
              <a:tr h="334962">
                <a:tc>
                  <a:txBody>
                    <a:bodyPr/>
                    <a:lstStyle/>
                    <a:p>
                      <a:pPr algn="l">
                        <a:defRPr sz="1800"/>
                      </a:pPr>
                      <a:r>
                        <a:rPr sz="1600">
                          <a:solidFill>
                            <a:srgbClr val="C00000"/>
                          </a:solidFill>
                          <a:latin typeface="Microsoft YaHei"/>
                          <a:ea typeface="Microsoft YaHei"/>
                          <a:cs typeface="Microsoft YaHei"/>
                          <a:sym typeface="Microsoft YaHei"/>
                        </a:rPr>
                        <a:t>5xx</a:t>
                      </a:r>
                    </a:p>
                  </a:txBody>
                  <a:tcPr marL="45695" marR="45695" marT="45695" marB="45695" horzOverflow="overflow"/>
                </a:tc>
                <a:tc>
                  <a:txBody>
                    <a:bodyPr/>
                    <a:lstStyle/>
                    <a:p>
                      <a:pPr algn="l">
                        <a:defRPr sz="1800"/>
                      </a:pPr>
                      <a:r>
                        <a:rPr sz="1600">
                          <a:latin typeface="Microsoft YaHei"/>
                          <a:ea typeface="Microsoft YaHei"/>
                          <a:cs typeface="Microsoft YaHei"/>
                          <a:sym typeface="Microsoft YaHei"/>
                        </a:rPr>
                        <a:t>服务器错误</a:t>
                      </a:r>
                    </a:p>
                  </a:txBody>
                  <a:tcPr marL="45695" marR="45695" marT="45695" marB="45695" horzOverflow="overflow"/>
                </a:tc>
                <a:tc>
                  <a:txBody>
                    <a:bodyPr/>
                    <a:lstStyle/>
                    <a:p>
                      <a:pPr algn="l">
                        <a:defRPr sz="1600">
                          <a:latin typeface="Microsoft YaHei"/>
                          <a:ea typeface="Microsoft YaHei"/>
                          <a:cs typeface="Microsoft YaHei"/>
                          <a:sym typeface="Microsoft YaHei"/>
                        </a:defRPr>
                      </a:pPr>
                      <a:r>
                        <a:rPr dirty="0"/>
                        <a:t>500=服务器内部错误；503=</a:t>
                      </a:r>
                      <a:r>
                        <a:rPr dirty="0" err="1"/>
                        <a:t>以后再试</a:t>
                      </a:r>
                      <a:endParaRPr dirty="0"/>
                    </a:p>
                  </a:txBody>
                  <a:tcPr marL="45695" marR="45695" marT="45695" marB="45695" horzOverflow="overflow"/>
                </a:tc>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66"/>
                                        </p:tgtEl>
                                        <p:attrNameLst>
                                          <p:attrName>style.visibility</p:attrName>
                                        </p:attrNameLst>
                                      </p:cBhvr>
                                      <p:to>
                                        <p:strVal val="visible"/>
                                      </p:to>
                                    </p:set>
                                    <p:anim calcmode="lin" valueType="num">
                                      <p:cBhvr>
                                        <p:cTn id="7" dur="1000" fill="hold"/>
                                        <p:tgtEl>
                                          <p:spTgt spid="366"/>
                                        </p:tgtEl>
                                        <p:attrNameLst>
                                          <p:attrName>ppt_x</p:attrName>
                                        </p:attrNameLst>
                                      </p:cBhvr>
                                      <p:tavLst>
                                        <p:tav tm="0">
                                          <p:val>
                                            <p:strVal val="#ppt_x"/>
                                          </p:val>
                                        </p:tav>
                                        <p:tav tm="100000">
                                          <p:val>
                                            <p:strVal val="#ppt_x"/>
                                          </p:val>
                                        </p:tav>
                                      </p:tavLst>
                                    </p:anim>
                                    <p:anim calcmode="lin" valueType="num">
                                      <p:cBhvr>
                                        <p:cTn id="8" dur="10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367"/>
                                        </p:tgtEl>
                                        <p:attrNameLst>
                                          <p:attrName>style.visibility</p:attrName>
                                        </p:attrNameLst>
                                      </p:cBhvr>
                                      <p:to>
                                        <p:strVal val="visible"/>
                                      </p:to>
                                    </p:set>
                                    <p:anim calcmode="lin" valueType="num">
                                      <p:cBhvr>
                                        <p:cTn id="13" dur="1000" fill="hold"/>
                                        <p:tgtEl>
                                          <p:spTgt spid="367"/>
                                        </p:tgtEl>
                                        <p:attrNameLst>
                                          <p:attrName>ppt_x</p:attrName>
                                        </p:attrNameLst>
                                      </p:cBhvr>
                                      <p:tavLst>
                                        <p:tav tm="0">
                                          <p:val>
                                            <p:strVal val="#ppt_x"/>
                                          </p:val>
                                        </p:tav>
                                        <p:tav tm="100000">
                                          <p:val>
                                            <p:strVal val="#ppt_x"/>
                                          </p:val>
                                        </p:tav>
                                      </p:tavLst>
                                    </p:anim>
                                    <p:anim calcmode="lin" valueType="num">
                                      <p:cBhvr>
                                        <p:cTn id="14" dur="1000" fill="hold"/>
                                        <p:tgtEl>
                                          <p:spTgt spid="3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368"/>
                                        </p:tgtEl>
                                        <p:attrNameLst>
                                          <p:attrName>style.visibility</p:attrName>
                                        </p:attrNameLst>
                                      </p:cBhvr>
                                      <p:to>
                                        <p:strVal val="visible"/>
                                      </p:to>
                                    </p:set>
                                    <p:anim calcmode="lin" valueType="num">
                                      <p:cBhvr>
                                        <p:cTn id="19" dur="1000" fill="hold"/>
                                        <p:tgtEl>
                                          <p:spTgt spid="368"/>
                                        </p:tgtEl>
                                        <p:attrNameLst>
                                          <p:attrName>ppt_x</p:attrName>
                                        </p:attrNameLst>
                                      </p:cBhvr>
                                      <p:tavLst>
                                        <p:tav tm="0">
                                          <p:val>
                                            <p:strVal val="#ppt_x"/>
                                          </p:val>
                                        </p:tav>
                                        <p:tav tm="100000">
                                          <p:val>
                                            <p:strVal val="#ppt_x"/>
                                          </p:val>
                                        </p:tav>
                                      </p:tavLst>
                                    </p:anim>
                                    <p:anim calcmode="lin" valueType="num">
                                      <p:cBhvr>
                                        <p:cTn id="20" dur="1000" fill="hold"/>
                                        <p:tgtEl>
                                          <p:spTgt spid="3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1" animBg="1" advAuto="0"/>
      <p:bldP spid="367" grpId="2" animBg="1" advAuto="0"/>
      <p:bldP spid="368"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71" name="HTTP头部"/>
          <p:cNvSpPr txBox="1"/>
          <p:nvPr/>
        </p:nvSpPr>
        <p:spPr>
          <a:xfrm>
            <a:off x="749300" y="404812"/>
            <a:ext cx="19541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HTTP头部</a:t>
            </a:r>
          </a:p>
        </p:txBody>
      </p:sp>
      <p:grpSp>
        <p:nvGrpSpPr>
          <p:cNvPr id="378" name="成组"/>
          <p:cNvGrpSpPr/>
          <p:nvPr/>
        </p:nvGrpSpPr>
        <p:grpSpPr>
          <a:xfrm>
            <a:off x="827087" y="1268412"/>
            <a:ext cx="2453641" cy="421641"/>
            <a:chOff x="0" y="0"/>
            <a:chExt cx="2453639" cy="421640"/>
          </a:xfrm>
        </p:grpSpPr>
        <p:grpSp>
          <p:nvGrpSpPr>
            <p:cNvPr id="374" name="成组"/>
            <p:cNvGrpSpPr/>
            <p:nvPr/>
          </p:nvGrpSpPr>
          <p:grpSpPr>
            <a:xfrm>
              <a:off x="0" y="-1"/>
              <a:ext cx="2453640" cy="421642"/>
              <a:chOff x="0" y="0"/>
              <a:chExt cx="2453639" cy="421640"/>
            </a:xfrm>
          </p:grpSpPr>
          <p:sp>
            <p:nvSpPr>
              <p:cNvPr id="372" name="正方形"/>
              <p:cNvSpPr/>
              <p:nvPr/>
            </p:nvSpPr>
            <p:spPr>
              <a:xfrm>
                <a:off x="0" y="100012"/>
                <a:ext cx="214313" cy="214314"/>
              </a:xfrm>
              <a:prstGeom prst="rect">
                <a:avLst/>
              </a:prstGeom>
              <a:noFill/>
              <a:ln w="44450" cap="flat">
                <a:solidFill>
                  <a:srgbClr val="70000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373" name="首部字段或消息头"/>
              <p:cNvSpPr txBox="1"/>
              <p:nvPr/>
            </p:nvSpPr>
            <p:spPr>
              <a:xfrm>
                <a:off x="317499" y="0"/>
                <a:ext cx="2136141"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000">
                    <a:solidFill>
                      <a:srgbClr val="8E0000"/>
                    </a:solidFill>
                    <a:latin typeface="Microsoft YaHei"/>
                    <a:ea typeface="Microsoft YaHei"/>
                    <a:cs typeface="Microsoft YaHei"/>
                    <a:sym typeface="Microsoft YaHei"/>
                  </a:defRPr>
                </a:lvl1pPr>
              </a:lstStyle>
              <a:p>
                <a:r>
                  <a:t>首部字段或消息头</a:t>
                </a:r>
              </a:p>
            </p:txBody>
          </p:sp>
        </p:grpSp>
        <p:grpSp>
          <p:nvGrpSpPr>
            <p:cNvPr id="377" name="成组"/>
            <p:cNvGrpSpPr/>
            <p:nvPr/>
          </p:nvGrpSpPr>
          <p:grpSpPr>
            <a:xfrm>
              <a:off x="14578" y="40949"/>
              <a:ext cx="378672" cy="230838"/>
              <a:chOff x="3227" y="3205"/>
              <a:chExt cx="378671" cy="230836"/>
            </a:xfrm>
          </p:grpSpPr>
          <p:sp>
            <p:nvSpPr>
              <p:cNvPr id="375" name="三角形"/>
              <p:cNvSpPr/>
              <p:nvPr/>
            </p:nvSpPr>
            <p:spPr>
              <a:xfrm rot="18915817">
                <a:off x="60085" y="54330"/>
                <a:ext cx="58739" cy="185737"/>
              </a:xfrm>
              <a:prstGeom prst="triangle">
                <a:avLst/>
              </a:prstGeom>
              <a:solidFill>
                <a:srgbClr val="700000"/>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376" name="三角形"/>
              <p:cNvSpPr/>
              <p:nvPr/>
            </p:nvSpPr>
            <p:spPr>
              <a:xfrm rot="3136692">
                <a:off x="217248" y="-36158"/>
                <a:ext cx="52388" cy="309564"/>
              </a:xfrm>
              <a:prstGeom prst="triangle">
                <a:avLst/>
              </a:prstGeom>
              <a:solidFill>
                <a:srgbClr val="700000"/>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grpSp>
      <p:graphicFrame>
        <p:nvGraphicFramePr>
          <p:cNvPr id="379" name="表格"/>
          <p:cNvGraphicFramePr/>
          <p:nvPr/>
        </p:nvGraphicFramePr>
        <p:xfrm>
          <a:off x="795337" y="1714500"/>
          <a:ext cx="7715250" cy="4927915"/>
        </p:xfrm>
        <a:graphic>
          <a:graphicData uri="http://schemas.openxmlformats.org/drawingml/2006/table">
            <a:tbl>
              <a:tblPr>
                <a:tableStyleId>{4C3C2611-4C71-4FC5-86AE-919BDF0F9419}</a:tableStyleId>
              </a:tblPr>
              <a:tblGrid>
                <a:gridCol w="1841500"/>
                <a:gridCol w="895350"/>
                <a:gridCol w="4978400"/>
              </a:tblGrid>
              <a:tr h="258762">
                <a:tc>
                  <a:txBody>
                    <a:bodyPr/>
                    <a:lstStyle/>
                    <a:p>
                      <a:pPr algn="l">
                        <a:defRPr sz="1100">
                          <a:solidFill>
                            <a:srgbClr val="FFFFFF"/>
                          </a:solidFill>
                          <a:latin typeface="Microsoft YaHei"/>
                          <a:ea typeface="Microsoft YaHei"/>
                          <a:cs typeface="Microsoft YaHei"/>
                          <a:sym typeface="Microsoft YaHei"/>
                        </a:defRPr>
                      </a:pPr>
                      <a:r>
                        <a:rPr dirty="0"/>
                        <a:t>头(header)</a:t>
                      </a:r>
                    </a:p>
                  </a:txBody>
                  <a:tcPr marL="45723" marR="45723" marT="45723" marB="45723" horzOverflow="overflow">
                    <a:lnB w="38100">
                      <a:solidFill>
                        <a:srgbClr val="FFFFFF"/>
                      </a:solidFill>
                    </a:lnB>
                    <a:solidFill>
                      <a:schemeClr val="accent2"/>
                    </a:solidFill>
                  </a:tcPr>
                </a:tc>
                <a:tc>
                  <a:txBody>
                    <a:bodyPr/>
                    <a:lstStyle/>
                    <a:p>
                      <a:pPr algn="l">
                        <a:defRPr sz="1800"/>
                      </a:pPr>
                      <a:r>
                        <a:rPr sz="1100">
                          <a:solidFill>
                            <a:srgbClr val="FFFFFF"/>
                          </a:solidFill>
                          <a:latin typeface="Microsoft YaHei"/>
                          <a:ea typeface="Microsoft YaHei"/>
                          <a:cs typeface="Microsoft YaHei"/>
                          <a:sym typeface="Microsoft YaHei"/>
                        </a:rPr>
                        <a:t>类型</a:t>
                      </a:r>
                    </a:p>
                  </a:txBody>
                  <a:tcPr marL="45723" marR="45723" marT="45723" marB="45723" horzOverflow="overflow">
                    <a:lnB w="38100">
                      <a:solidFill>
                        <a:srgbClr val="FFFFFF"/>
                      </a:solidFill>
                    </a:lnB>
                    <a:solidFill>
                      <a:schemeClr val="accent2"/>
                    </a:solidFill>
                  </a:tcPr>
                </a:tc>
                <a:tc>
                  <a:txBody>
                    <a:bodyPr/>
                    <a:lstStyle/>
                    <a:p>
                      <a:pPr algn="l">
                        <a:defRPr sz="1800"/>
                      </a:pPr>
                      <a:r>
                        <a:rPr sz="1100">
                          <a:solidFill>
                            <a:srgbClr val="FFFFFF"/>
                          </a:solidFill>
                          <a:latin typeface="Microsoft YaHei"/>
                          <a:ea typeface="Microsoft YaHei"/>
                          <a:cs typeface="Microsoft YaHei"/>
                          <a:sym typeface="Microsoft YaHei"/>
                        </a:rPr>
                        <a:t>说明</a:t>
                      </a:r>
                    </a:p>
                  </a:txBody>
                  <a:tcPr marL="45723" marR="45723" marT="45723" marB="45723" horzOverflow="overflow">
                    <a:lnB w="38100">
                      <a:solidFill>
                        <a:srgbClr val="FFFFFF"/>
                      </a:solidFill>
                    </a:lnB>
                    <a:solidFill>
                      <a:schemeClr val="accent2"/>
                    </a:solidFill>
                  </a:tcPr>
                </a:tc>
              </a:tr>
              <a:tr h="274637">
                <a:tc>
                  <a:txBody>
                    <a:bodyPr/>
                    <a:lstStyle/>
                    <a:p>
                      <a:pPr algn="l">
                        <a:defRPr sz="1800"/>
                      </a:pPr>
                      <a:r>
                        <a:rPr sz="1200">
                          <a:solidFill>
                            <a:srgbClr val="FF0000"/>
                          </a:solidFill>
                          <a:latin typeface="Microsoft YaHei"/>
                          <a:ea typeface="Microsoft YaHei"/>
                          <a:cs typeface="Microsoft YaHei"/>
                          <a:sym typeface="Microsoft YaHei"/>
                        </a:rPr>
                        <a:t>User- Agent</a:t>
                      </a:r>
                    </a:p>
                  </a:txBody>
                  <a:tcPr marL="45723" marR="45723" marT="45723" marB="45723" horzOverflow="overflow">
                    <a:lnT w="38100">
                      <a:solidFill>
                        <a:srgbClr val="FFFFFF"/>
                      </a:solidFill>
                    </a:lnT>
                    <a:solidFill>
                      <a:srgbClr val="CDCDDE"/>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lnT w="38100">
                      <a:solidFill>
                        <a:srgbClr val="FFFFFF"/>
                      </a:solidFill>
                    </a:lnT>
                    <a:solidFill>
                      <a:srgbClr val="CDCDDE"/>
                    </a:solidFill>
                  </a:tcPr>
                </a:tc>
                <a:tc>
                  <a:txBody>
                    <a:bodyPr/>
                    <a:lstStyle/>
                    <a:p>
                      <a:pPr algn="l">
                        <a:defRPr sz="1100">
                          <a:latin typeface="Microsoft YaHei"/>
                          <a:ea typeface="Microsoft YaHei"/>
                          <a:cs typeface="Microsoft YaHei"/>
                          <a:sym typeface="Microsoft YaHei"/>
                        </a:defRPr>
                      </a:pPr>
                      <a:r>
                        <a:t>关于浏览器和它平台的信息，如Mozilla5.0</a:t>
                      </a:r>
                    </a:p>
                  </a:txBody>
                  <a:tcPr marL="45723" marR="45723" marT="45723" marB="45723" horzOverflow="overflow">
                    <a:lnT w="38100">
                      <a:solidFill>
                        <a:srgbClr val="FFFFFF"/>
                      </a:solidFill>
                    </a:lnT>
                    <a:solidFill>
                      <a:srgbClr val="CDCDDE"/>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Accept</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客户能处理的页面的类型，如text/html</a:t>
                      </a:r>
                    </a:p>
                  </a:txBody>
                  <a:tcPr marL="45723" marR="45723" marT="45723" marB="45723" horzOverflow="overflow">
                    <a:solidFill>
                      <a:srgbClr val="E8E8EF"/>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Accept-Charset</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CDCDDE"/>
                    </a:solidFill>
                  </a:tcPr>
                </a:tc>
                <a:tc>
                  <a:txBody>
                    <a:bodyPr/>
                    <a:lstStyle/>
                    <a:p>
                      <a:pPr algn="l">
                        <a:defRPr sz="1100">
                          <a:latin typeface="Microsoft YaHei"/>
                          <a:ea typeface="Microsoft YaHei"/>
                          <a:cs typeface="Microsoft YaHei"/>
                          <a:sym typeface="Microsoft YaHei"/>
                        </a:defRPr>
                      </a:pPr>
                      <a:r>
                        <a:t>客户可以接受的字符集，如Unicode-1-1</a:t>
                      </a:r>
                    </a:p>
                  </a:txBody>
                  <a:tcPr marL="45723" marR="45723" marT="45723" marB="45723" horzOverflow="overflow">
                    <a:solidFill>
                      <a:srgbClr val="CDCDDE"/>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Accept-Encoding</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客户能处理的页面编码方法，如gzip</a:t>
                      </a:r>
                    </a:p>
                  </a:txBody>
                  <a:tcPr marL="45723" marR="45723" marT="45723" marB="45723" horzOverflow="overflow">
                    <a:solidFill>
                      <a:srgbClr val="E8E8EF"/>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Accept-Language</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CDCDDE"/>
                    </a:solidFill>
                  </a:tcPr>
                </a:tc>
                <a:tc>
                  <a:txBody>
                    <a:bodyPr/>
                    <a:lstStyle/>
                    <a:p>
                      <a:pPr algn="l">
                        <a:defRPr sz="1100">
                          <a:latin typeface="Microsoft YaHei"/>
                          <a:ea typeface="Microsoft YaHei"/>
                          <a:cs typeface="Microsoft YaHei"/>
                          <a:sym typeface="Microsoft YaHei"/>
                        </a:defRPr>
                      </a:pPr>
                      <a:r>
                        <a:t>客户能处理的自然语言，如en(英语)，zh-cn(简体中文）</a:t>
                      </a:r>
                    </a:p>
                  </a:txBody>
                  <a:tcPr marL="45723" marR="45723" marT="45723" marB="45723" horzOverflow="overflow">
                    <a:solidFill>
                      <a:srgbClr val="CDCDDE"/>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Host</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rPr dirty="0" err="1"/>
                        <a:t>服务器的DNS名称。从URL中提取出来，必需</a:t>
                      </a:r>
                      <a:r>
                        <a:rPr dirty="0"/>
                        <a:t>。</a:t>
                      </a:r>
                    </a:p>
                  </a:txBody>
                  <a:tcPr marL="45723" marR="45723" marT="45723" marB="45723" horzOverflow="overflow">
                    <a:solidFill>
                      <a:srgbClr val="E8E8EF"/>
                    </a:solidFill>
                  </a:tcPr>
                </a:tc>
              </a:tr>
              <a:tr h="274637">
                <a:tc>
                  <a:txBody>
                    <a:bodyPr/>
                    <a:lstStyle/>
                    <a:p>
                      <a:pPr algn="l">
                        <a:defRPr sz="1800"/>
                      </a:pPr>
                      <a:r>
                        <a:rPr sz="1200" dirty="0" err="1">
                          <a:solidFill>
                            <a:srgbClr val="FF0000"/>
                          </a:solidFill>
                          <a:latin typeface="Microsoft YaHei"/>
                          <a:ea typeface="Microsoft YaHei"/>
                          <a:cs typeface="Microsoft YaHei"/>
                          <a:sym typeface="Microsoft YaHei"/>
                        </a:rPr>
                        <a:t>Referer</a:t>
                      </a:r>
                      <a:endParaRPr sz="1200" dirty="0">
                        <a:solidFill>
                          <a:srgbClr val="FF0000"/>
                        </a:solidFill>
                        <a:latin typeface="Microsoft YaHei"/>
                        <a:ea typeface="Microsoft YaHei"/>
                        <a:cs typeface="Microsoft YaHei"/>
                        <a:sym typeface="Microsoft YaHei"/>
                      </a:endParaRP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CDCDDE"/>
                    </a:solidFill>
                  </a:tcPr>
                </a:tc>
                <a:tc>
                  <a:txBody>
                    <a:bodyPr/>
                    <a:lstStyle/>
                    <a:p>
                      <a:pPr algn="l">
                        <a:defRPr sz="1100">
                          <a:latin typeface="Microsoft YaHei"/>
                          <a:ea typeface="Microsoft YaHei"/>
                          <a:cs typeface="Microsoft YaHei"/>
                          <a:sym typeface="Microsoft YaHei"/>
                        </a:defRPr>
                      </a:pPr>
                      <a:r>
                        <a:t>用户从该URL代表的页面出发访问当前请求的页面</a:t>
                      </a:r>
                    </a:p>
                  </a:txBody>
                  <a:tcPr marL="45723" marR="45723" marT="45723" marB="45723" horzOverflow="overflow">
                    <a:solidFill>
                      <a:srgbClr val="CDCDDE"/>
                    </a:solidFill>
                  </a:tcPr>
                </a:tc>
              </a:tr>
              <a:tr h="274637">
                <a:tc>
                  <a:txBody>
                    <a:bodyPr/>
                    <a:lstStyle/>
                    <a:p>
                      <a:pPr algn="l">
                        <a:defRPr sz="1800"/>
                      </a:pPr>
                      <a:r>
                        <a:rPr sz="1200">
                          <a:solidFill>
                            <a:srgbClr val="7F7F7F"/>
                          </a:solidFill>
                          <a:latin typeface="Microsoft YaHei"/>
                          <a:ea typeface="Microsoft YaHei"/>
                          <a:cs typeface="Microsoft YaHei"/>
                          <a:sym typeface="Microsoft YaHei"/>
                        </a:rPr>
                        <a:t>Cookie</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请求</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将以前设置的Cookie送回服务器器，可用来作为会话信息</a:t>
                      </a:r>
                    </a:p>
                  </a:txBody>
                  <a:tcPr marL="45723" marR="45723" marT="45723" marB="45723" horzOverflow="overflow">
                    <a:solidFill>
                      <a:srgbClr val="E8E8EF"/>
                    </a:solidFill>
                  </a:tcPr>
                </a:tc>
              </a:tr>
              <a:tr h="274637">
                <a:tc>
                  <a:txBody>
                    <a:bodyPr/>
                    <a:lstStyle/>
                    <a:p>
                      <a:pPr algn="l">
                        <a:defRPr sz="1800"/>
                      </a:pPr>
                      <a:r>
                        <a:rPr sz="1200">
                          <a:solidFill>
                            <a:srgbClr val="19194D"/>
                          </a:solidFill>
                          <a:latin typeface="Microsoft YaHei"/>
                          <a:ea typeface="Microsoft YaHei"/>
                          <a:cs typeface="Microsoft YaHei"/>
                          <a:sym typeface="Microsoft YaHei"/>
                        </a:rPr>
                        <a:t>Date</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双向</a:t>
                      </a:r>
                    </a:p>
                  </a:txBody>
                  <a:tcPr marL="45723" marR="45723" marT="45723" marB="45723" horzOverflow="overflow">
                    <a:solidFill>
                      <a:srgbClr val="CDCDDE"/>
                    </a:solidFill>
                  </a:tcPr>
                </a:tc>
                <a:tc>
                  <a:txBody>
                    <a:bodyPr/>
                    <a:lstStyle/>
                    <a:p>
                      <a:pPr algn="l">
                        <a:defRPr sz="1800"/>
                      </a:pPr>
                      <a:r>
                        <a:rPr sz="1100">
                          <a:latin typeface="Microsoft YaHei"/>
                          <a:ea typeface="Microsoft YaHei"/>
                          <a:cs typeface="Microsoft YaHei"/>
                          <a:sym typeface="Microsoft YaHei"/>
                        </a:rPr>
                        <a:t>消息被发送时的日期和时间</a:t>
                      </a:r>
                    </a:p>
                  </a:txBody>
                  <a:tcPr marL="45723" marR="45723" marT="45723" marB="45723" horzOverflow="overflow">
                    <a:solidFill>
                      <a:srgbClr val="CDCDDE"/>
                    </a:solidFill>
                  </a:tcPr>
                </a:tc>
              </a:tr>
              <a:tr h="274637">
                <a:tc>
                  <a:txBody>
                    <a:bodyPr/>
                    <a:lstStyle/>
                    <a:p>
                      <a:pPr algn="l">
                        <a:defRPr sz="1800"/>
                      </a:pPr>
                      <a:r>
                        <a:rPr sz="1200">
                          <a:solidFill>
                            <a:srgbClr val="FF0000"/>
                          </a:solidFill>
                          <a:latin typeface="Microsoft YaHei"/>
                          <a:ea typeface="Microsoft YaHei"/>
                          <a:cs typeface="Microsoft YaHei"/>
                          <a:sym typeface="Microsoft YaHei"/>
                        </a:rPr>
                        <a:t>Server</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关于服务器的信息，如Microsoft-IIS/6.0</a:t>
                      </a:r>
                    </a:p>
                  </a:txBody>
                  <a:tcPr marL="45723" marR="45723" marT="45723" marB="45723" horzOverflow="overflow">
                    <a:solidFill>
                      <a:srgbClr val="E8E8EF"/>
                    </a:solidFill>
                  </a:tcPr>
                </a:tc>
              </a:tr>
              <a:tr h="274637">
                <a:tc>
                  <a:txBody>
                    <a:bodyPr/>
                    <a:lstStyle/>
                    <a:p>
                      <a:pPr algn="l">
                        <a:defRPr sz="1800"/>
                      </a:pPr>
                      <a:r>
                        <a:rPr sz="1200">
                          <a:solidFill>
                            <a:srgbClr val="4597A0"/>
                          </a:solidFill>
                          <a:latin typeface="Microsoft YaHei"/>
                          <a:ea typeface="Microsoft YaHei"/>
                          <a:cs typeface="Microsoft YaHei"/>
                          <a:sym typeface="Microsoft YaHei"/>
                        </a:rPr>
                        <a:t>Content-Encoding</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CDCDDE"/>
                    </a:solidFill>
                  </a:tcPr>
                </a:tc>
                <a:tc>
                  <a:txBody>
                    <a:bodyPr/>
                    <a:lstStyle/>
                    <a:p>
                      <a:pPr algn="l">
                        <a:defRPr sz="1100">
                          <a:latin typeface="Microsoft YaHei"/>
                          <a:ea typeface="Microsoft YaHei"/>
                          <a:cs typeface="Microsoft YaHei"/>
                          <a:sym typeface="Microsoft YaHei"/>
                        </a:defRPr>
                      </a:pPr>
                      <a:r>
                        <a:t>内容是如何被编码的（如gzip)</a:t>
                      </a:r>
                    </a:p>
                  </a:txBody>
                  <a:tcPr marL="45723" marR="45723" marT="45723" marB="45723" horzOverflow="overflow">
                    <a:solidFill>
                      <a:srgbClr val="CDCDDE"/>
                    </a:solidFill>
                  </a:tcPr>
                </a:tc>
              </a:tr>
              <a:tr h="274637">
                <a:tc>
                  <a:txBody>
                    <a:bodyPr/>
                    <a:lstStyle/>
                    <a:p>
                      <a:pPr algn="l">
                        <a:defRPr sz="1800"/>
                      </a:pPr>
                      <a:r>
                        <a:rPr sz="1200">
                          <a:solidFill>
                            <a:srgbClr val="4597A0"/>
                          </a:solidFill>
                          <a:latin typeface="Microsoft YaHei"/>
                          <a:ea typeface="Microsoft YaHei"/>
                          <a:cs typeface="Microsoft YaHei"/>
                          <a:sym typeface="Microsoft YaHei"/>
                        </a:rPr>
                        <a:t>Content-Language</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E8E8EF"/>
                    </a:solidFill>
                  </a:tcPr>
                </a:tc>
                <a:tc>
                  <a:txBody>
                    <a:bodyPr/>
                    <a:lstStyle/>
                    <a:p>
                      <a:pPr algn="l">
                        <a:defRPr sz="1800"/>
                      </a:pPr>
                      <a:r>
                        <a:rPr sz="1100">
                          <a:latin typeface="Microsoft YaHei"/>
                          <a:ea typeface="Microsoft YaHei"/>
                          <a:cs typeface="Microsoft YaHei"/>
                          <a:sym typeface="Microsoft YaHei"/>
                        </a:rPr>
                        <a:t>页面所使用的自然语言</a:t>
                      </a:r>
                    </a:p>
                  </a:txBody>
                  <a:tcPr marL="45723" marR="45723" marT="45723" marB="45723" horzOverflow="overflow">
                    <a:solidFill>
                      <a:srgbClr val="E8E8EF"/>
                    </a:solidFill>
                  </a:tcPr>
                </a:tc>
              </a:tr>
              <a:tr h="274637">
                <a:tc>
                  <a:txBody>
                    <a:bodyPr/>
                    <a:lstStyle/>
                    <a:p>
                      <a:pPr algn="l">
                        <a:defRPr sz="1800"/>
                      </a:pPr>
                      <a:r>
                        <a:rPr sz="1200">
                          <a:solidFill>
                            <a:srgbClr val="4597A0"/>
                          </a:solidFill>
                          <a:latin typeface="Microsoft YaHei"/>
                          <a:ea typeface="Microsoft YaHei"/>
                          <a:cs typeface="Microsoft YaHei"/>
                          <a:sym typeface="Microsoft YaHei"/>
                        </a:rPr>
                        <a:t>Content-Length</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CDCDDE"/>
                    </a:solidFill>
                  </a:tcPr>
                </a:tc>
                <a:tc>
                  <a:txBody>
                    <a:bodyPr/>
                    <a:lstStyle/>
                    <a:p>
                      <a:pPr algn="l">
                        <a:defRPr sz="1800"/>
                      </a:pPr>
                      <a:r>
                        <a:rPr sz="1100">
                          <a:latin typeface="Microsoft YaHei"/>
                          <a:ea typeface="Microsoft YaHei"/>
                          <a:cs typeface="Microsoft YaHei"/>
                          <a:sym typeface="Microsoft YaHei"/>
                        </a:rPr>
                        <a:t>以字节计算的页面长度</a:t>
                      </a:r>
                    </a:p>
                  </a:txBody>
                  <a:tcPr marL="45723" marR="45723" marT="45723" marB="45723" horzOverflow="overflow">
                    <a:solidFill>
                      <a:srgbClr val="CDCDDE"/>
                    </a:solidFill>
                  </a:tcPr>
                </a:tc>
              </a:tr>
              <a:tr h="274637">
                <a:tc>
                  <a:txBody>
                    <a:bodyPr/>
                    <a:lstStyle/>
                    <a:p>
                      <a:pPr algn="l">
                        <a:defRPr sz="1800"/>
                      </a:pPr>
                      <a:r>
                        <a:rPr sz="1200">
                          <a:solidFill>
                            <a:srgbClr val="4597A0"/>
                          </a:solidFill>
                          <a:latin typeface="Microsoft YaHei"/>
                          <a:ea typeface="Microsoft YaHei"/>
                          <a:cs typeface="Microsoft YaHei"/>
                          <a:sym typeface="Microsoft YaHei"/>
                        </a:rPr>
                        <a:t>Content-Type</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页面的MIME类型</a:t>
                      </a:r>
                    </a:p>
                  </a:txBody>
                  <a:tcPr marL="45723" marR="45723" marT="45723" marB="45723" horzOverflow="overflow">
                    <a:solidFill>
                      <a:srgbClr val="E8E8EF"/>
                    </a:solidFill>
                  </a:tcPr>
                </a:tc>
              </a:tr>
              <a:tr h="274637">
                <a:tc>
                  <a:txBody>
                    <a:bodyPr/>
                    <a:lstStyle/>
                    <a:p>
                      <a:pPr algn="l">
                        <a:defRPr sz="1800"/>
                      </a:pPr>
                      <a:r>
                        <a:rPr sz="1200">
                          <a:solidFill>
                            <a:srgbClr val="4597A0"/>
                          </a:solidFill>
                          <a:latin typeface="Microsoft YaHei"/>
                          <a:ea typeface="Microsoft YaHei"/>
                          <a:cs typeface="Microsoft YaHei"/>
                          <a:sym typeface="Microsoft YaHei"/>
                        </a:rPr>
                        <a:t>Last-Modified</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CDCDDE"/>
                    </a:solidFill>
                  </a:tcPr>
                </a:tc>
                <a:tc>
                  <a:txBody>
                    <a:bodyPr/>
                    <a:lstStyle/>
                    <a:p>
                      <a:pPr algn="l">
                        <a:defRPr sz="1800"/>
                      </a:pPr>
                      <a:r>
                        <a:rPr sz="1100">
                          <a:latin typeface="Microsoft YaHei"/>
                          <a:ea typeface="Microsoft YaHei"/>
                          <a:cs typeface="Microsoft YaHei"/>
                          <a:sym typeface="Microsoft YaHei"/>
                        </a:rPr>
                        <a:t>页面最后被修改的时间和日期，在页面缓存机制中意义重大</a:t>
                      </a:r>
                    </a:p>
                  </a:txBody>
                  <a:tcPr marL="45723" marR="45723" marT="45723" marB="45723" horzOverflow="overflow">
                    <a:solidFill>
                      <a:srgbClr val="CDCDDE"/>
                    </a:solidFill>
                  </a:tcPr>
                </a:tc>
              </a:tr>
              <a:tr h="274637">
                <a:tc>
                  <a:txBody>
                    <a:bodyPr/>
                    <a:lstStyle/>
                    <a:p>
                      <a:pPr algn="l">
                        <a:defRPr sz="1800"/>
                      </a:pPr>
                      <a:r>
                        <a:rPr sz="1200">
                          <a:solidFill>
                            <a:srgbClr val="FF0000"/>
                          </a:solidFill>
                          <a:latin typeface="Microsoft YaHei"/>
                          <a:ea typeface="Microsoft YaHei"/>
                          <a:cs typeface="Microsoft YaHei"/>
                          <a:sym typeface="Microsoft YaHei"/>
                        </a:rPr>
                        <a:t>Location</a:t>
                      </a:r>
                    </a:p>
                  </a:txBody>
                  <a:tcPr marL="45723" marR="45723" marT="45723" marB="45723" horzOverflow="overflow">
                    <a:solidFill>
                      <a:srgbClr val="E8E8EF"/>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E8E8EF"/>
                    </a:solidFill>
                  </a:tcPr>
                </a:tc>
                <a:tc>
                  <a:txBody>
                    <a:bodyPr/>
                    <a:lstStyle/>
                    <a:p>
                      <a:pPr algn="l">
                        <a:defRPr sz="1100">
                          <a:latin typeface="Microsoft YaHei"/>
                          <a:ea typeface="Microsoft YaHei"/>
                          <a:cs typeface="Microsoft YaHei"/>
                          <a:sym typeface="Microsoft YaHei"/>
                        </a:defRPr>
                      </a:pPr>
                      <a:r>
                        <a:t>指示客户将请求发送给别处，即重定向到另一个URL</a:t>
                      </a:r>
                    </a:p>
                  </a:txBody>
                  <a:tcPr marL="45723" marR="45723" marT="45723" marB="45723" horzOverflow="overflow">
                    <a:solidFill>
                      <a:srgbClr val="E8E8EF"/>
                    </a:solidFill>
                  </a:tcPr>
                </a:tc>
              </a:tr>
              <a:tr h="274637">
                <a:tc>
                  <a:txBody>
                    <a:bodyPr/>
                    <a:lstStyle/>
                    <a:p>
                      <a:pPr algn="l">
                        <a:defRPr sz="1800"/>
                      </a:pPr>
                      <a:r>
                        <a:rPr sz="1200">
                          <a:solidFill>
                            <a:srgbClr val="FF0000"/>
                          </a:solidFill>
                          <a:latin typeface="Microsoft YaHei"/>
                          <a:ea typeface="Microsoft YaHei"/>
                          <a:cs typeface="Microsoft YaHei"/>
                          <a:sym typeface="Microsoft YaHei"/>
                        </a:rPr>
                        <a:t>Set-Cookie</a:t>
                      </a:r>
                    </a:p>
                  </a:txBody>
                  <a:tcPr marL="45723" marR="45723" marT="45723" marB="45723" horzOverflow="overflow">
                    <a:solidFill>
                      <a:srgbClr val="CDCDDE"/>
                    </a:solidFill>
                  </a:tcPr>
                </a:tc>
                <a:tc>
                  <a:txBody>
                    <a:bodyPr/>
                    <a:lstStyle/>
                    <a:p>
                      <a:pPr algn="l">
                        <a:defRPr sz="1800"/>
                      </a:pPr>
                      <a:r>
                        <a:rPr sz="1200">
                          <a:latin typeface="Microsoft YaHei"/>
                          <a:ea typeface="Microsoft YaHei"/>
                          <a:cs typeface="Microsoft YaHei"/>
                          <a:sym typeface="Microsoft YaHei"/>
                        </a:rPr>
                        <a:t>响应</a:t>
                      </a:r>
                    </a:p>
                  </a:txBody>
                  <a:tcPr marL="45723" marR="45723" marT="45723" marB="45723" horzOverflow="overflow">
                    <a:solidFill>
                      <a:srgbClr val="CDCDDE"/>
                    </a:solidFill>
                  </a:tcPr>
                </a:tc>
                <a:tc>
                  <a:txBody>
                    <a:bodyPr/>
                    <a:lstStyle/>
                    <a:p>
                      <a:pPr algn="l">
                        <a:defRPr sz="1100">
                          <a:latin typeface="Microsoft YaHei"/>
                          <a:ea typeface="Microsoft YaHei"/>
                          <a:cs typeface="Microsoft YaHei"/>
                          <a:sym typeface="Microsoft YaHei"/>
                        </a:defRPr>
                      </a:pPr>
                      <a:r>
                        <a:t>服务器希望客户保存一个Cookie</a:t>
                      </a:r>
                    </a:p>
                  </a:txBody>
                  <a:tcPr marL="45723" marR="45723" marT="45723" marB="45723" horzOverflow="overflow">
                    <a:solidFill>
                      <a:srgbClr val="CDCDDE"/>
                    </a:solidFill>
                  </a:tcPr>
                </a:tc>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8"/>
                                        </p:tgtEl>
                                        <p:attrNameLst>
                                          <p:attrName>style.visibility</p:attrName>
                                        </p:attrNameLst>
                                      </p:cBhvr>
                                      <p:to>
                                        <p:strVal val="visible"/>
                                      </p:to>
                                    </p:set>
                                    <p:anim calcmode="lin" valueType="num">
                                      <p:cBhvr>
                                        <p:cTn id="7" dur="1000" fill="hold"/>
                                        <p:tgtEl>
                                          <p:spTgt spid="378"/>
                                        </p:tgtEl>
                                        <p:attrNameLst>
                                          <p:attrName>ppt_x</p:attrName>
                                        </p:attrNameLst>
                                      </p:cBhvr>
                                      <p:tavLst>
                                        <p:tav tm="0">
                                          <p:val>
                                            <p:strVal val="#ppt_x"/>
                                          </p:val>
                                        </p:tav>
                                        <p:tav tm="100000">
                                          <p:val>
                                            <p:strVal val="#ppt_x"/>
                                          </p:val>
                                        </p:tav>
                                      </p:tavLst>
                                    </p:anim>
                                    <p:anim calcmode="lin" valueType="num">
                                      <p:cBhvr>
                                        <p:cTn id="8" dur="1000" fill="hold"/>
                                        <p:tgtEl>
                                          <p:spTgt spid="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379"/>
                                        </p:tgtEl>
                                        <p:attrNameLst>
                                          <p:attrName>style.visibility</p:attrName>
                                        </p:attrNameLst>
                                      </p:cBhvr>
                                      <p:to>
                                        <p:strVal val="visible"/>
                                      </p:to>
                                    </p:set>
                                    <p:anim calcmode="lin" valueType="num">
                                      <p:cBhvr>
                                        <p:cTn id="13" dur="1000" fill="hold"/>
                                        <p:tgtEl>
                                          <p:spTgt spid="379"/>
                                        </p:tgtEl>
                                        <p:attrNameLst>
                                          <p:attrName>ppt_x</p:attrName>
                                        </p:attrNameLst>
                                      </p:cBhvr>
                                      <p:tavLst>
                                        <p:tav tm="0">
                                          <p:val>
                                            <p:strVal val="#ppt_x"/>
                                          </p:val>
                                        </p:tav>
                                        <p:tav tm="100000">
                                          <p:val>
                                            <p:strVal val="#ppt_x"/>
                                          </p:val>
                                        </p:tav>
                                      </p:tavLst>
                                    </p:anim>
                                    <p:anim calcmode="lin" valueType="num">
                                      <p:cBhvr>
                                        <p:cTn id="14" dur="1000" fill="hold"/>
                                        <p:tgtEl>
                                          <p:spTgt spid="3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1" animBg="1" advAuto="0"/>
      <p:bldP spid="379"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82" name="UA字段"/>
          <p:cNvSpPr txBox="1"/>
          <p:nvPr/>
        </p:nvSpPr>
        <p:spPr>
          <a:xfrm>
            <a:off x="749300" y="404812"/>
            <a:ext cx="1497569"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UA字段</a:t>
            </a:r>
          </a:p>
        </p:txBody>
      </p:sp>
      <p:pic>
        <p:nvPicPr>
          <p:cNvPr id="383" name="image.png" descr="image.png"/>
          <p:cNvPicPr>
            <a:picLocks noChangeAspect="1"/>
          </p:cNvPicPr>
          <p:nvPr/>
        </p:nvPicPr>
        <p:blipFill>
          <a:blip r:embed="rId2">
            <a:extLst/>
          </a:blip>
          <a:stretch>
            <a:fillRect/>
          </a:stretch>
        </p:blipFill>
        <p:spPr>
          <a:xfrm>
            <a:off x="900112" y="2060575"/>
            <a:ext cx="7848601" cy="4324350"/>
          </a:xfrm>
          <a:prstGeom prst="rect">
            <a:avLst/>
          </a:prstGeom>
          <a:ln w="12700">
            <a:miter lim="400000"/>
          </a:ln>
        </p:spPr>
      </p:pic>
      <p:sp>
        <p:nvSpPr>
          <p:cNvPr id="384" name="User-Agent: 浏览器标识 (操作系统标识; 加密等级标识; 浏览器语言) 渲染引擎标识 版本信息"/>
          <p:cNvSpPr txBox="1"/>
          <p:nvPr/>
        </p:nvSpPr>
        <p:spPr>
          <a:xfrm>
            <a:off x="749300" y="1182687"/>
            <a:ext cx="8064500"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User-Agent: </a:t>
            </a:r>
            <a:r>
              <a:rPr u="sng">
                <a:solidFill>
                  <a:srgbClr val="009999"/>
                </a:solidFill>
                <a:uFill>
                  <a:solidFill>
                    <a:srgbClr val="009999"/>
                  </a:solidFill>
                </a:uFill>
                <a:hlinkClick r:id="rId3"/>
              </a:rPr>
              <a:t>浏览器</a:t>
            </a:r>
            <a:r>
              <a:t>标识 (</a:t>
            </a:r>
            <a:r>
              <a:rPr u="sng">
                <a:solidFill>
                  <a:srgbClr val="009999"/>
                </a:solidFill>
                <a:uFill>
                  <a:solidFill>
                    <a:srgbClr val="009999"/>
                  </a:solidFill>
                </a:uFill>
                <a:hlinkClick r:id="rId4"/>
              </a:rPr>
              <a:t>操作系统</a:t>
            </a:r>
            <a:r>
              <a:t>标识; 加密等级标识; </a:t>
            </a:r>
            <a:r>
              <a:rPr u="sng">
                <a:solidFill>
                  <a:srgbClr val="009999"/>
                </a:solidFill>
                <a:uFill>
                  <a:solidFill>
                    <a:srgbClr val="009999"/>
                  </a:solidFill>
                </a:uFill>
                <a:hlinkClick r:id="rId3"/>
              </a:rPr>
              <a:t>浏览器</a:t>
            </a:r>
            <a:r>
              <a:t>语言) 渲染引擎标识 版本信息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3"/>
                                        </p:tgtEl>
                                        <p:attrNameLst>
                                          <p:attrName>style.visibility</p:attrName>
                                        </p:attrNameLst>
                                      </p:cBhvr>
                                      <p:to>
                                        <p:strVal val="visible"/>
                                      </p:to>
                                    </p:set>
                                    <p:anim calcmode="lin" valueType="num">
                                      <p:cBhvr>
                                        <p:cTn id="7" dur="500" fill="hold"/>
                                        <p:tgtEl>
                                          <p:spTgt spid="383"/>
                                        </p:tgtEl>
                                        <p:attrNameLst>
                                          <p:attrName>ppt_x</p:attrName>
                                        </p:attrNameLst>
                                      </p:cBhvr>
                                      <p:tavLst>
                                        <p:tav tm="0">
                                          <p:val>
                                            <p:strVal val="#ppt_x"/>
                                          </p:val>
                                        </p:tav>
                                        <p:tav tm="100000">
                                          <p:val>
                                            <p:strVal val="#ppt_x"/>
                                          </p:val>
                                        </p:tav>
                                      </p:tavLst>
                                    </p:anim>
                                    <p:anim calcmode="lin" valueType="num">
                                      <p:cBhvr>
                                        <p:cTn id="8"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87" name="SERVER字段"/>
          <p:cNvSpPr txBox="1"/>
          <p:nvPr/>
        </p:nvSpPr>
        <p:spPr>
          <a:xfrm>
            <a:off x="749300" y="404812"/>
            <a:ext cx="240383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SERVER字段</a:t>
            </a:r>
          </a:p>
        </p:txBody>
      </p:sp>
      <p:pic>
        <p:nvPicPr>
          <p:cNvPr id="388" name="image.png" descr="image.png"/>
          <p:cNvPicPr>
            <a:picLocks noChangeAspect="1"/>
          </p:cNvPicPr>
          <p:nvPr/>
        </p:nvPicPr>
        <p:blipFill>
          <a:blip r:embed="rId2">
            <a:extLst/>
          </a:blip>
          <a:stretch>
            <a:fillRect/>
          </a:stretch>
        </p:blipFill>
        <p:spPr>
          <a:xfrm>
            <a:off x="900112" y="1689100"/>
            <a:ext cx="7848601" cy="4908550"/>
          </a:xfrm>
          <a:prstGeom prst="rect">
            <a:avLst/>
          </a:prstGeom>
          <a:ln w="12700">
            <a:miter lim="400000"/>
          </a:ln>
        </p:spPr>
      </p:pic>
      <p:sp>
        <p:nvSpPr>
          <p:cNvPr id="389" name="Server：响应头包含处理请求的原始服务器的软件信息"/>
          <p:cNvSpPr txBox="1"/>
          <p:nvPr/>
        </p:nvSpPr>
        <p:spPr>
          <a:xfrm>
            <a:off x="749300" y="1171575"/>
            <a:ext cx="6775450" cy="396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Server：响应头包含处理请求的原始服务器的软件信息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8"/>
                                        </p:tgtEl>
                                        <p:attrNameLst>
                                          <p:attrName>style.visibility</p:attrName>
                                        </p:attrNameLst>
                                      </p:cBhvr>
                                      <p:to>
                                        <p:strVal val="visible"/>
                                      </p:to>
                                    </p:set>
                                    <p:anim calcmode="lin" valueType="num">
                                      <p:cBhvr>
                                        <p:cTn id="7" dur="500" fill="hold"/>
                                        <p:tgtEl>
                                          <p:spTgt spid="388"/>
                                        </p:tgtEl>
                                        <p:attrNameLst>
                                          <p:attrName>ppt_x</p:attrName>
                                        </p:attrNameLst>
                                      </p:cBhvr>
                                      <p:tavLst>
                                        <p:tav tm="0">
                                          <p:val>
                                            <p:strVal val="#ppt_x"/>
                                          </p:val>
                                        </p:tav>
                                        <p:tav tm="100000">
                                          <p:val>
                                            <p:strVal val="#ppt_x"/>
                                          </p:val>
                                        </p:tav>
                                      </p:tavLst>
                                    </p:anim>
                                    <p:anim calcmode="lin" valueType="num">
                                      <p:cBhvr>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92" name="Referer字段"/>
          <p:cNvSpPr txBox="1"/>
          <p:nvPr/>
        </p:nvSpPr>
        <p:spPr>
          <a:xfrm>
            <a:off x="749300" y="404812"/>
            <a:ext cx="2307194"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Referer字段</a:t>
            </a:r>
          </a:p>
        </p:txBody>
      </p:sp>
      <p:pic>
        <p:nvPicPr>
          <p:cNvPr id="393" name="image.png" descr="image.png"/>
          <p:cNvPicPr>
            <a:picLocks noChangeAspect="1"/>
          </p:cNvPicPr>
          <p:nvPr/>
        </p:nvPicPr>
        <p:blipFill>
          <a:blip r:embed="rId3">
            <a:extLst/>
          </a:blip>
          <a:stretch>
            <a:fillRect/>
          </a:stretch>
        </p:blipFill>
        <p:spPr>
          <a:xfrm>
            <a:off x="827087" y="3644900"/>
            <a:ext cx="7921626" cy="3132138"/>
          </a:xfrm>
          <a:prstGeom prst="rect">
            <a:avLst/>
          </a:prstGeom>
          <a:ln w="12700">
            <a:miter lim="400000"/>
          </a:ln>
        </p:spPr>
      </p:pic>
      <p:pic>
        <p:nvPicPr>
          <p:cNvPr id="394" name="image.png" descr="image.png"/>
          <p:cNvPicPr>
            <a:picLocks noChangeAspect="1"/>
          </p:cNvPicPr>
          <p:nvPr/>
        </p:nvPicPr>
        <p:blipFill>
          <a:blip r:embed="rId4">
            <a:extLst/>
          </a:blip>
          <a:stretch>
            <a:fillRect/>
          </a:stretch>
        </p:blipFill>
        <p:spPr>
          <a:xfrm>
            <a:off x="827087" y="1804987"/>
            <a:ext cx="7921626" cy="1798638"/>
          </a:xfrm>
          <a:prstGeom prst="rect">
            <a:avLst/>
          </a:prstGeom>
          <a:ln w="12700">
            <a:miter lim="400000"/>
          </a:ln>
        </p:spPr>
      </p:pic>
      <p:sp>
        <p:nvSpPr>
          <p:cNvPr id="395" name="Referer：浏览器向 WEB 服务器表明自己是从哪个 网页/URL 获得/点击 当前请求中的网址/URL。"/>
          <p:cNvSpPr txBox="1"/>
          <p:nvPr/>
        </p:nvSpPr>
        <p:spPr>
          <a:xfrm>
            <a:off x="749300" y="1116012"/>
            <a:ext cx="8064500"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Referer：浏览器向 WEB 服务器表明自己是从哪个 网页/URL 获得/点击 当前请求中的网址/URL。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94"/>
                                        </p:tgtEl>
                                        <p:attrNameLst>
                                          <p:attrName>style.visibility</p:attrName>
                                        </p:attrNameLst>
                                      </p:cBhvr>
                                      <p:to>
                                        <p:strVal val="visible"/>
                                      </p:to>
                                    </p:set>
                                    <p:anim calcmode="lin" valueType="num">
                                      <p:cBhvr>
                                        <p:cTn id="7" dur="500" fill="hold"/>
                                        <p:tgtEl>
                                          <p:spTgt spid="394"/>
                                        </p:tgtEl>
                                        <p:attrNameLst>
                                          <p:attrName>ppt_x</p:attrName>
                                        </p:attrNameLst>
                                      </p:cBhvr>
                                      <p:tavLst>
                                        <p:tav tm="0">
                                          <p:val>
                                            <p:strVal val="#ppt_x"/>
                                          </p:val>
                                        </p:tav>
                                        <p:tav tm="100000">
                                          <p:val>
                                            <p:strVal val="#ppt_x"/>
                                          </p:val>
                                        </p:tav>
                                      </p:tavLst>
                                    </p:anim>
                                    <p:anim calcmode="lin" valueType="num">
                                      <p:cBhvr>
                                        <p:cTn id="8" dur="500" fill="hold"/>
                                        <p:tgtEl>
                                          <p:spTgt spid="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93"/>
                                        </p:tgtEl>
                                        <p:attrNameLst>
                                          <p:attrName>style.visibility</p:attrName>
                                        </p:attrNameLst>
                                      </p:cBhvr>
                                      <p:to>
                                        <p:strVal val="visible"/>
                                      </p:to>
                                    </p:set>
                                    <p:anim calcmode="lin" valueType="num">
                                      <p:cBhvr>
                                        <p:cTn id="13" dur="500" fill="hold"/>
                                        <p:tgtEl>
                                          <p:spTgt spid="393"/>
                                        </p:tgtEl>
                                        <p:attrNameLst>
                                          <p:attrName>ppt_x</p:attrName>
                                        </p:attrNameLst>
                                      </p:cBhvr>
                                      <p:tavLst>
                                        <p:tav tm="0">
                                          <p:val>
                                            <p:strVal val="#ppt_x"/>
                                          </p:val>
                                        </p:tav>
                                        <p:tav tm="100000">
                                          <p:val>
                                            <p:strVal val="#ppt_x"/>
                                          </p:val>
                                        </p:tav>
                                      </p:tavLst>
                                    </p:anim>
                                    <p:anim calcmode="lin" valueType="num">
                                      <p:cBhvr>
                                        <p:cTn id="14" dur="500" fill="hold"/>
                                        <p:tgtEl>
                                          <p:spTgt spid="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2" animBg="1" advAuto="0"/>
      <p:bldP spid="394"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400" name="HTTP重定向"/>
          <p:cNvSpPr txBox="1"/>
          <p:nvPr/>
        </p:nvSpPr>
        <p:spPr>
          <a:xfrm>
            <a:off x="749300" y="404812"/>
            <a:ext cx="23605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HTTP重定向</a:t>
            </a:r>
          </a:p>
        </p:txBody>
      </p:sp>
      <p:pic>
        <p:nvPicPr>
          <p:cNvPr id="401" name="image.png" descr="image.png"/>
          <p:cNvPicPr>
            <a:picLocks noChangeAspect="1"/>
          </p:cNvPicPr>
          <p:nvPr/>
        </p:nvPicPr>
        <p:blipFill>
          <a:blip r:embed="rId2">
            <a:extLst/>
          </a:blip>
          <a:stretch>
            <a:fillRect/>
          </a:stretch>
        </p:blipFill>
        <p:spPr>
          <a:xfrm>
            <a:off x="900112" y="1773237"/>
            <a:ext cx="7775576" cy="4824413"/>
          </a:xfrm>
          <a:prstGeom prst="rect">
            <a:avLst/>
          </a:prstGeom>
          <a:ln w="12700">
            <a:miter lim="400000"/>
          </a:ln>
        </p:spPr>
      </p:pic>
      <p:sp>
        <p:nvSpPr>
          <p:cNvPr id="402" name="Location：WEB 服务器告诉浏览器，试图访问的对象已经被移到别的位置了，到该头部指定的位置去取。"/>
          <p:cNvSpPr txBox="1"/>
          <p:nvPr/>
        </p:nvSpPr>
        <p:spPr>
          <a:xfrm>
            <a:off x="749300" y="1116012"/>
            <a:ext cx="8064500" cy="726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Location：WEB 服务器告诉浏览器，试图访问的对象已经被移到别的位置了，到该头部指定的位置去取</a:t>
            </a:r>
            <a:r>
              <a:rPr sz="200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01"/>
                                        </p:tgtEl>
                                        <p:attrNameLst>
                                          <p:attrName>style.visibility</p:attrName>
                                        </p:attrNameLst>
                                      </p:cBhvr>
                                      <p:to>
                                        <p:strVal val="visible"/>
                                      </p:to>
                                    </p:set>
                                    <p:anim calcmode="lin" valueType="num">
                                      <p:cBhvr>
                                        <p:cTn id="7" dur="500" fill="hold"/>
                                        <p:tgtEl>
                                          <p:spTgt spid="401"/>
                                        </p:tgtEl>
                                        <p:attrNameLst>
                                          <p:attrName>ppt_x</p:attrName>
                                        </p:attrNameLst>
                                      </p:cBhvr>
                                      <p:tavLst>
                                        <p:tav tm="0">
                                          <p:val>
                                            <p:strVal val="#ppt_x"/>
                                          </p:val>
                                        </p:tav>
                                        <p:tav tm="100000">
                                          <p:val>
                                            <p:strVal val="#ppt_x"/>
                                          </p:val>
                                        </p:tav>
                                      </p:tavLst>
                                    </p:anim>
                                    <p:anim calcmode="lin" valueType="num">
                                      <p:cBhvr>
                                        <p:cTn id="8" dur="500" fill="hold"/>
                                        <p:tgtEl>
                                          <p:spTgt spid="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tif" descr="image.tif"/>
          <p:cNvPicPr>
            <a:picLocks noChangeAspect="1"/>
          </p:cNvPicPr>
          <p:nvPr/>
        </p:nvPicPr>
        <p:blipFill>
          <a:blip r:embed="rId2">
            <a:extLst/>
          </a:blip>
          <a:stretch>
            <a:fillRect/>
          </a:stretch>
        </p:blipFill>
        <p:spPr>
          <a:xfrm>
            <a:off x="3276600" y="1352550"/>
            <a:ext cx="5715000" cy="5505450"/>
          </a:xfrm>
          <a:prstGeom prst="rect">
            <a:avLst/>
          </a:prstGeom>
          <a:ln w="12700">
            <a:miter lim="400000"/>
          </a:ln>
        </p:spPr>
      </p:pic>
      <p:sp>
        <p:nvSpPr>
          <p:cNvPr id="137" name="Contents"/>
          <p:cNvSpPr txBox="1"/>
          <p:nvPr/>
        </p:nvSpPr>
        <p:spPr>
          <a:xfrm>
            <a:off x="528637" y="1423987"/>
            <a:ext cx="1813362" cy="584835"/>
          </a:xfrm>
          <a:prstGeom prst="rect">
            <a:avLst/>
          </a:prstGeom>
          <a:ln w="12700">
            <a:miter lim="400000"/>
          </a:ln>
          <a:extLst>
            <a:ext uri="{C572A759-6A51-4108-AA02-DFA0A04FC94B}">
              <ma14:wrappingTextBoxFlag xmlns="" xmlns:ma14="http://schemas.microsoft.com/office/mac/drawingml/2011/main" val="1"/>
            </a:ext>
          </a:extLst>
        </p:spPr>
        <p:txBody>
          <a:bodyPr wrap="none" lIns="25716" tIns="25716" rIns="25716" bIns="25716">
            <a:spAutoFit/>
          </a:bodyPr>
          <a:lstStyle>
            <a:lvl1pPr>
              <a:defRPr sz="3200">
                <a:solidFill>
                  <a:srgbClr val="1B4F85"/>
                </a:solidFill>
                <a:latin typeface="Microsoft YaHei"/>
                <a:ea typeface="Microsoft YaHei"/>
                <a:cs typeface="Microsoft YaHei"/>
                <a:sym typeface="Microsoft YaHei"/>
              </a:defRPr>
            </a:lvl1pPr>
          </a:lstStyle>
          <a:p>
            <a:r>
              <a:t>Contents</a:t>
            </a:r>
          </a:p>
        </p:txBody>
      </p:sp>
      <p:sp>
        <p:nvSpPr>
          <p:cNvPr id="138"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139" name="Http协议介绍…"/>
          <p:cNvSpPr txBox="1"/>
          <p:nvPr/>
        </p:nvSpPr>
        <p:spPr>
          <a:xfrm>
            <a:off x="749299" y="1968500"/>
            <a:ext cx="4572002" cy="37236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Http协议介绍</a:t>
            </a:r>
          </a:p>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Http工作原理</a:t>
            </a:r>
          </a:p>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访问网站分析</a:t>
            </a:r>
          </a:p>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Http请求方法</a:t>
            </a:r>
          </a:p>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Http响应方法</a:t>
            </a:r>
          </a:p>
          <a:p>
            <a:pPr marL="457200" indent="-457200">
              <a:lnSpc>
                <a:spcPct val="200000"/>
              </a:lnSpc>
              <a:buSzPct val="100000"/>
              <a:buAutoNum type="arabicPeriod"/>
              <a:defRPr sz="2000">
                <a:solidFill>
                  <a:srgbClr val="1B4F85"/>
                </a:solidFill>
                <a:latin typeface="Microsoft YaHei"/>
                <a:ea typeface="Microsoft YaHei"/>
                <a:cs typeface="Microsoft YaHei"/>
                <a:sym typeface="Microsoft YaHei"/>
              </a:defRPr>
            </a:pPr>
            <a:r>
              <a:t>Http相关术语</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39"/>
            <a:ext cx="9132229" cy="611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4309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5662" y="539262"/>
            <a:ext cx="20800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dirty="0" smtClean="0">
                <a:solidFill>
                  <a:schemeClr val="accent5">
                    <a:lumMod val="75000"/>
                  </a:schemeClr>
                </a:solidFill>
              </a:rPr>
              <a:t>HTTP</a:t>
            </a:r>
            <a:r>
              <a:rPr lang="zh-CN" altLang="en-US" dirty="0" smtClean="0">
                <a:solidFill>
                  <a:schemeClr val="accent5">
                    <a:lumMod val="75000"/>
                  </a:schemeClr>
                </a:solidFill>
              </a:rPr>
              <a:t>协议原理总结</a:t>
            </a:r>
            <a:endParaRPr kumimoji="0" lang="zh-CN" altLang="en-US" sz="1800" b="0" i="0" u="none" strike="noStrike" cap="none" spc="0" normalizeH="0" baseline="0" dirty="0">
              <a:ln>
                <a:noFill/>
              </a:ln>
              <a:solidFill>
                <a:schemeClr val="accent5">
                  <a:lumMod val="75000"/>
                </a:schemeClr>
              </a:solidFill>
              <a:effectLst/>
              <a:uFillTx/>
              <a:sym typeface="Arial"/>
            </a:endParaRPr>
          </a:p>
        </p:txBody>
      </p:sp>
      <p:sp>
        <p:nvSpPr>
          <p:cNvPr id="100" name="TextBox 99"/>
          <p:cNvSpPr txBox="1"/>
          <p:nvPr/>
        </p:nvSpPr>
        <p:spPr>
          <a:xfrm>
            <a:off x="945663" y="1328616"/>
            <a:ext cx="7557475" cy="54784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1400" dirty="0"/>
              <a:t>HTTP</a:t>
            </a:r>
            <a:r>
              <a:rPr lang="zh-CN" altLang="en-US" sz="1400" dirty="0"/>
              <a:t>协议原理总结</a:t>
            </a:r>
          </a:p>
          <a:p>
            <a:r>
              <a:rPr lang="en-US" altLang="zh-CN" sz="1400" dirty="0"/>
              <a:t>1.</a:t>
            </a:r>
            <a:r>
              <a:rPr lang="zh-CN" altLang="en-US" sz="1400" dirty="0"/>
              <a:t>用输入域名 </a:t>
            </a:r>
            <a:r>
              <a:rPr lang="en-US" altLang="zh-CN" sz="1400" dirty="0"/>
              <a:t>- &gt; </a:t>
            </a:r>
            <a:r>
              <a:rPr lang="zh-CN" altLang="en-US" sz="1400" dirty="0"/>
              <a:t>浏览器跳转 </a:t>
            </a:r>
            <a:r>
              <a:rPr lang="en-US" altLang="zh-CN" sz="1400" dirty="0"/>
              <a:t>- &gt; </a:t>
            </a:r>
            <a:r>
              <a:rPr lang="zh-CN" altLang="en-US" sz="1400" dirty="0"/>
              <a:t>浏览器缓存 </a:t>
            </a:r>
            <a:r>
              <a:rPr lang="en-US" altLang="zh-CN" sz="1400" dirty="0"/>
              <a:t>- &gt; Hosts</a:t>
            </a:r>
            <a:r>
              <a:rPr lang="zh-CN" altLang="en-US" sz="1400" dirty="0"/>
              <a:t>文件 </a:t>
            </a:r>
            <a:r>
              <a:rPr lang="en-US" altLang="zh-CN" sz="1400" dirty="0"/>
              <a:t>- &gt; DNS</a:t>
            </a:r>
            <a:r>
              <a:rPr lang="zh-CN" altLang="en-US" sz="1400" dirty="0"/>
              <a:t>解析（递归查询</a:t>
            </a:r>
            <a:r>
              <a:rPr lang="en-US" altLang="zh-CN" sz="1400" dirty="0"/>
              <a:t>|</a:t>
            </a:r>
            <a:r>
              <a:rPr lang="zh-CN" altLang="en-US" sz="1400" dirty="0"/>
              <a:t>迭代查询）</a:t>
            </a:r>
          </a:p>
          <a:p>
            <a:r>
              <a:rPr lang="zh-CN" altLang="en-US" sz="1400" dirty="0"/>
              <a:t>    客户端向服务端发起查询 </a:t>
            </a:r>
            <a:r>
              <a:rPr lang="en-US" altLang="zh-CN" sz="1400" dirty="0"/>
              <a:t>- &gt; </a:t>
            </a:r>
            <a:r>
              <a:rPr lang="zh-CN" altLang="en-US" sz="1400" dirty="0"/>
              <a:t>递归查询</a:t>
            </a:r>
          </a:p>
          <a:p>
            <a:r>
              <a:rPr lang="zh-CN" altLang="en-US" sz="1400" dirty="0"/>
              <a:t>    服务端向服务端发起查询 </a:t>
            </a:r>
            <a:r>
              <a:rPr lang="en-US" altLang="zh-CN" sz="1400" dirty="0"/>
              <a:t>- &gt; </a:t>
            </a:r>
            <a:r>
              <a:rPr lang="zh-CN" altLang="en-US" sz="1400" dirty="0"/>
              <a:t>迭代查询</a:t>
            </a:r>
          </a:p>
          <a:p>
            <a:r>
              <a:rPr lang="en-US" altLang="zh-CN" sz="1400" dirty="0"/>
              <a:t>2.</a:t>
            </a:r>
            <a:r>
              <a:rPr lang="zh-CN" altLang="en-US" sz="1400" dirty="0"/>
              <a:t>由浏览器向服务器发起</a:t>
            </a:r>
            <a:r>
              <a:rPr lang="en-US" altLang="zh-CN" sz="1400" dirty="0"/>
              <a:t>TCP</a:t>
            </a:r>
            <a:r>
              <a:rPr lang="zh-CN" altLang="en-US" sz="1400" dirty="0"/>
              <a:t>连接（三次握手）</a:t>
            </a:r>
          </a:p>
          <a:p>
            <a:r>
              <a:rPr lang="zh-CN" altLang="en-US" sz="1400" dirty="0"/>
              <a:t>    客户端     </a:t>
            </a:r>
            <a:r>
              <a:rPr lang="en-US" altLang="zh-CN" sz="1400" dirty="0"/>
              <a:t>--&gt;</a:t>
            </a:r>
            <a:r>
              <a:rPr lang="zh-CN" altLang="en-US" sz="1400" dirty="0"/>
              <a:t>请求包连接 </a:t>
            </a:r>
            <a:r>
              <a:rPr lang="en-US" altLang="zh-CN" sz="1400" dirty="0"/>
              <a:t>-</a:t>
            </a:r>
            <a:r>
              <a:rPr lang="en-US" altLang="zh-CN" sz="1400" dirty="0" err="1"/>
              <a:t>syn</a:t>
            </a:r>
            <a:r>
              <a:rPr lang="en-US" altLang="zh-CN" sz="1400" dirty="0"/>
              <a:t>=1 </a:t>
            </a:r>
            <a:r>
              <a:rPr lang="en-US" altLang="zh-CN" sz="1400" dirty="0" err="1"/>
              <a:t>seq</a:t>
            </a:r>
            <a:r>
              <a:rPr lang="en-US" altLang="zh-CN" sz="1400" dirty="0"/>
              <a:t>=x           </a:t>
            </a:r>
            <a:r>
              <a:rPr lang="zh-CN" altLang="en-US" sz="1400" dirty="0"/>
              <a:t>服务端</a:t>
            </a:r>
          </a:p>
          <a:p>
            <a:r>
              <a:rPr lang="zh-CN" altLang="en-US" sz="1400" dirty="0"/>
              <a:t>    服务端     </a:t>
            </a:r>
            <a:r>
              <a:rPr lang="en-US" altLang="zh-CN" sz="1400" dirty="0"/>
              <a:t>--&gt;</a:t>
            </a:r>
            <a:r>
              <a:rPr lang="zh-CN" altLang="en-US" sz="1400" dirty="0"/>
              <a:t>响应客户端</a:t>
            </a:r>
            <a:r>
              <a:rPr lang="en-US" altLang="zh-CN" sz="1400" dirty="0" err="1"/>
              <a:t>syn</a:t>
            </a:r>
            <a:r>
              <a:rPr lang="en-US" altLang="zh-CN" sz="1400" dirty="0"/>
              <a:t>=1 </a:t>
            </a:r>
            <a:r>
              <a:rPr lang="en-US" altLang="zh-CN" sz="1400" dirty="0" err="1"/>
              <a:t>ack</a:t>
            </a:r>
            <a:r>
              <a:rPr lang="en-US" altLang="zh-CN" sz="1400" dirty="0"/>
              <a:t>=x+1 </a:t>
            </a:r>
            <a:r>
              <a:rPr lang="en-US" altLang="zh-CN" sz="1400" dirty="0" err="1"/>
              <a:t>seq</a:t>
            </a:r>
            <a:r>
              <a:rPr lang="en-US" altLang="zh-CN" sz="1400" dirty="0"/>
              <a:t>=y     </a:t>
            </a:r>
            <a:r>
              <a:rPr lang="zh-CN" altLang="en-US" sz="1400" dirty="0"/>
              <a:t>客户端</a:t>
            </a:r>
          </a:p>
          <a:p>
            <a:r>
              <a:rPr lang="zh-CN" altLang="en-US" sz="1400" dirty="0"/>
              <a:t>    客户端     </a:t>
            </a:r>
            <a:r>
              <a:rPr lang="en-US" altLang="zh-CN" sz="1400" dirty="0"/>
              <a:t>--&gt;</a:t>
            </a:r>
            <a:r>
              <a:rPr lang="zh-CN" altLang="en-US" sz="1400" dirty="0"/>
              <a:t>建立连接 </a:t>
            </a:r>
            <a:r>
              <a:rPr lang="en-US" altLang="zh-CN" sz="1400" dirty="0" err="1"/>
              <a:t>ack</a:t>
            </a:r>
            <a:r>
              <a:rPr lang="en-US" altLang="zh-CN" sz="1400" dirty="0"/>
              <a:t>=y+1 </a:t>
            </a:r>
            <a:r>
              <a:rPr lang="en-US" altLang="zh-CN" sz="1400" dirty="0" err="1"/>
              <a:t>seq</a:t>
            </a:r>
            <a:r>
              <a:rPr lang="en-US" altLang="zh-CN" sz="1400" dirty="0"/>
              <a:t>=x+1          </a:t>
            </a:r>
            <a:r>
              <a:rPr lang="zh-CN" altLang="en-US" sz="1400" dirty="0"/>
              <a:t>服务端</a:t>
            </a:r>
          </a:p>
          <a:p>
            <a:r>
              <a:rPr lang="en-US" altLang="zh-CN" sz="1400" dirty="0"/>
              <a:t>3.</a:t>
            </a:r>
            <a:r>
              <a:rPr lang="zh-CN" altLang="en-US" sz="1400" dirty="0"/>
              <a:t>客户端发起</a:t>
            </a:r>
            <a:r>
              <a:rPr lang="en-US" altLang="zh-CN" sz="1400" dirty="0"/>
              <a:t>http</a:t>
            </a:r>
            <a:r>
              <a:rPr lang="zh-CN" altLang="en-US" sz="1400" dirty="0"/>
              <a:t>请求：</a:t>
            </a:r>
          </a:p>
          <a:p>
            <a:r>
              <a:rPr lang="zh-CN" altLang="en-US" sz="1400" dirty="0"/>
              <a:t>    </a:t>
            </a:r>
            <a:r>
              <a:rPr lang="en-US" altLang="zh-CN" sz="1400" dirty="0"/>
              <a:t>1</a:t>
            </a:r>
            <a:r>
              <a:rPr lang="zh-CN" altLang="en-US" sz="1400" dirty="0"/>
              <a:t>）请求的方法是什么</a:t>
            </a:r>
            <a:r>
              <a:rPr lang="en-US" altLang="zh-CN" sz="1400" dirty="0"/>
              <a:t>:     GET</a:t>
            </a:r>
            <a:r>
              <a:rPr lang="zh-CN" altLang="en-US" sz="1400" dirty="0"/>
              <a:t>获取</a:t>
            </a:r>
          </a:p>
          <a:p>
            <a:r>
              <a:rPr lang="zh-CN" altLang="en-US" sz="1400" dirty="0"/>
              <a:t>    </a:t>
            </a:r>
            <a:r>
              <a:rPr lang="en-US" altLang="zh-CN" sz="1400" dirty="0"/>
              <a:t>2</a:t>
            </a:r>
            <a:r>
              <a:rPr lang="zh-CN" altLang="en-US" sz="1400" dirty="0"/>
              <a:t>）请求的</a:t>
            </a:r>
            <a:r>
              <a:rPr lang="en-US" altLang="zh-CN" sz="1400" dirty="0"/>
              <a:t>Host</a:t>
            </a:r>
            <a:r>
              <a:rPr lang="zh-CN" altLang="en-US" sz="1400" dirty="0"/>
              <a:t>主机是</a:t>
            </a:r>
            <a:r>
              <a:rPr lang="en-US" altLang="zh-CN" sz="1400" dirty="0"/>
              <a:t>:     </a:t>
            </a:r>
            <a:r>
              <a:rPr lang="en-US" altLang="zh-CN" sz="1400" dirty="0" err="1"/>
              <a:t>www.oldboyedu.com</a:t>
            </a:r>
            <a:endParaRPr lang="en-US" altLang="zh-CN" sz="1400" dirty="0"/>
          </a:p>
          <a:p>
            <a:r>
              <a:rPr lang="en-US" altLang="zh-CN" sz="1400" dirty="0"/>
              <a:t>    3</a:t>
            </a:r>
            <a:r>
              <a:rPr lang="zh-CN" altLang="en-US" sz="1400" dirty="0"/>
              <a:t>）请求的资源是什么</a:t>
            </a:r>
            <a:r>
              <a:rPr lang="en-US" altLang="zh-CN" sz="1400" dirty="0"/>
              <a:t>:     /</a:t>
            </a:r>
            <a:r>
              <a:rPr lang="en-US" altLang="zh-CN" sz="1400" dirty="0" err="1"/>
              <a:t>index.html</a:t>
            </a:r>
            <a:endParaRPr lang="en-US" altLang="zh-CN" sz="1400" dirty="0"/>
          </a:p>
          <a:p>
            <a:r>
              <a:rPr lang="en-US" altLang="zh-CN" sz="1400" dirty="0"/>
              <a:t>    4</a:t>
            </a:r>
            <a:r>
              <a:rPr lang="zh-CN" altLang="en-US" sz="1400" dirty="0"/>
              <a:t>）请求的端端口是什么</a:t>
            </a:r>
            <a:r>
              <a:rPr lang="en-US" altLang="zh-CN" sz="1400" dirty="0"/>
              <a:t>:    </a:t>
            </a:r>
            <a:r>
              <a:rPr lang="zh-CN" altLang="en-US" sz="1400" dirty="0"/>
              <a:t>默认</a:t>
            </a:r>
            <a:r>
              <a:rPr lang="en-US" altLang="zh-CN" sz="1400" dirty="0"/>
              <a:t>http</a:t>
            </a:r>
            <a:r>
              <a:rPr lang="zh-CN" altLang="en-US" sz="1400" dirty="0"/>
              <a:t>是</a:t>
            </a:r>
            <a:r>
              <a:rPr lang="en-US" altLang="zh-CN" sz="1400" dirty="0"/>
              <a:t>80 https</a:t>
            </a:r>
            <a:r>
              <a:rPr lang="zh-CN" altLang="en-US" sz="1400" dirty="0"/>
              <a:t>是</a:t>
            </a:r>
            <a:r>
              <a:rPr lang="en-US" altLang="zh-CN" sz="1400" dirty="0"/>
              <a:t>443</a:t>
            </a:r>
          </a:p>
          <a:p>
            <a:r>
              <a:rPr lang="en-US" altLang="zh-CN" sz="1400" dirty="0"/>
              <a:t>    5</a:t>
            </a:r>
            <a:r>
              <a:rPr lang="zh-CN" altLang="en-US" sz="1400" dirty="0"/>
              <a:t>）请求携带的参数是什么</a:t>
            </a:r>
            <a:r>
              <a:rPr lang="en-US" altLang="zh-CN" sz="1400" dirty="0"/>
              <a:t>:   </a:t>
            </a:r>
            <a:r>
              <a:rPr lang="zh-CN" altLang="en-US" sz="1400" dirty="0"/>
              <a:t>属性（请求类型、压缩、认证、浏览器信息、等等）</a:t>
            </a:r>
          </a:p>
          <a:p>
            <a:r>
              <a:rPr lang="zh-CN" altLang="en-US" sz="1400" dirty="0"/>
              <a:t>    </a:t>
            </a:r>
            <a:r>
              <a:rPr lang="en-US" altLang="zh-CN" sz="1400" dirty="0"/>
              <a:t>6</a:t>
            </a:r>
            <a:r>
              <a:rPr lang="zh-CN" altLang="en-US" sz="1400" dirty="0"/>
              <a:t>）请求最后的空行</a:t>
            </a:r>
          </a:p>
          <a:p>
            <a:r>
              <a:rPr lang="en-US" altLang="zh-CN" sz="1400" dirty="0"/>
              <a:t>4.</a:t>
            </a:r>
            <a:r>
              <a:rPr lang="zh-CN" altLang="en-US" sz="1400" dirty="0"/>
              <a:t>服务端响应的内容是</a:t>
            </a:r>
          </a:p>
          <a:p>
            <a:r>
              <a:rPr lang="zh-CN" altLang="en-US" sz="1400" dirty="0"/>
              <a:t>    </a:t>
            </a:r>
            <a:r>
              <a:rPr lang="en-US" altLang="zh-CN" sz="1400" dirty="0"/>
              <a:t>1</a:t>
            </a:r>
            <a:r>
              <a:rPr lang="zh-CN" altLang="en-US" sz="1400" dirty="0"/>
              <a:t>）服务端响应使用</a:t>
            </a:r>
            <a:r>
              <a:rPr lang="en-US" altLang="zh-CN" sz="1400" dirty="0"/>
              <a:t>WEB</a:t>
            </a:r>
            <a:r>
              <a:rPr lang="zh-CN" altLang="en-US" sz="1400" dirty="0"/>
              <a:t>服务软件</a:t>
            </a:r>
          </a:p>
          <a:p>
            <a:r>
              <a:rPr lang="zh-CN" altLang="en-US" sz="1400" dirty="0"/>
              <a:t>    </a:t>
            </a:r>
            <a:r>
              <a:rPr lang="en-US" altLang="zh-CN" sz="1400" dirty="0"/>
              <a:t>2</a:t>
            </a:r>
            <a:r>
              <a:rPr lang="zh-CN" altLang="en-US" sz="1400" dirty="0"/>
              <a:t>）服务端响应请求文件类型</a:t>
            </a:r>
          </a:p>
          <a:p>
            <a:r>
              <a:rPr lang="zh-CN" altLang="en-US" sz="1400" dirty="0"/>
              <a:t>    </a:t>
            </a:r>
            <a:r>
              <a:rPr lang="en-US" altLang="zh-CN" sz="1400" dirty="0"/>
              <a:t>3</a:t>
            </a:r>
            <a:r>
              <a:rPr lang="zh-CN" altLang="en-US" sz="1400" dirty="0"/>
              <a:t>）服务端响应请求的文件是否进行压缩</a:t>
            </a:r>
          </a:p>
          <a:p>
            <a:r>
              <a:rPr lang="zh-CN" altLang="en-US" sz="1400" dirty="0"/>
              <a:t>    </a:t>
            </a:r>
            <a:r>
              <a:rPr lang="en-US" altLang="zh-CN" sz="1400" dirty="0"/>
              <a:t>4</a:t>
            </a:r>
            <a:r>
              <a:rPr lang="zh-CN" altLang="en-US" sz="1400" dirty="0"/>
              <a:t>）服务端响应请求的主机是否进行长连接</a:t>
            </a:r>
          </a:p>
          <a:p>
            <a:r>
              <a:rPr lang="en-US" altLang="zh-CN" sz="1400" dirty="0"/>
              <a:t>5.</a:t>
            </a:r>
            <a:r>
              <a:rPr lang="zh-CN" altLang="en-US" sz="1400" dirty="0"/>
              <a:t>客户端向服务端发起</a:t>
            </a:r>
            <a:r>
              <a:rPr lang="en-US" altLang="zh-CN" sz="1400" dirty="0"/>
              <a:t>TCP</a:t>
            </a:r>
            <a:r>
              <a:rPr lang="zh-CN" altLang="en-US" sz="1400" dirty="0"/>
              <a:t>断开（四次挥手）</a:t>
            </a:r>
          </a:p>
          <a:p>
            <a:r>
              <a:rPr lang="zh-CN" altLang="en-US" sz="1400" dirty="0"/>
              <a:t>    客户端     </a:t>
            </a:r>
            <a:r>
              <a:rPr lang="en-US" altLang="zh-CN" sz="1400" dirty="0"/>
              <a:t>--&gt; </a:t>
            </a:r>
            <a:r>
              <a:rPr lang="zh-CN" altLang="en-US" sz="1400" dirty="0"/>
              <a:t>断开请求 </a:t>
            </a:r>
            <a:r>
              <a:rPr lang="en-US" altLang="zh-CN" sz="1400" dirty="0"/>
              <a:t>fin=1 </a:t>
            </a:r>
            <a:r>
              <a:rPr lang="en-US" altLang="zh-CN" sz="1400" dirty="0" err="1"/>
              <a:t>seq</a:t>
            </a:r>
            <a:r>
              <a:rPr lang="en-US" altLang="zh-CN" sz="1400" dirty="0"/>
              <a:t>=x          --&gt;    </a:t>
            </a:r>
            <a:r>
              <a:rPr lang="en-US" altLang="zh-CN" sz="1400" dirty="0" smtClean="0"/>
              <a:t>      </a:t>
            </a:r>
            <a:r>
              <a:rPr lang="zh-CN" altLang="en-US" sz="1400" dirty="0" smtClean="0"/>
              <a:t>服务</a:t>
            </a:r>
            <a:r>
              <a:rPr lang="zh-CN" altLang="en-US" sz="1400" dirty="0"/>
              <a:t>端</a:t>
            </a:r>
          </a:p>
          <a:p>
            <a:r>
              <a:rPr lang="zh-CN" altLang="en-US" sz="1400" dirty="0"/>
              <a:t>    服务端     </a:t>
            </a:r>
            <a:r>
              <a:rPr lang="en-US" altLang="zh-CN" sz="1400" dirty="0"/>
              <a:t>--&gt; </a:t>
            </a:r>
            <a:r>
              <a:rPr lang="zh-CN" altLang="en-US" sz="1400" dirty="0"/>
              <a:t>响应断开 </a:t>
            </a:r>
            <a:r>
              <a:rPr lang="en-US" altLang="zh-CN" sz="1400" dirty="0"/>
              <a:t>fin=1 </a:t>
            </a:r>
            <a:r>
              <a:rPr lang="en-US" altLang="zh-CN" sz="1400" dirty="0" err="1"/>
              <a:t>ack</a:t>
            </a:r>
            <a:r>
              <a:rPr lang="en-US" altLang="zh-CN" sz="1400" dirty="0"/>
              <a:t>=x+1 </a:t>
            </a:r>
            <a:r>
              <a:rPr lang="en-US" altLang="zh-CN" sz="1400" dirty="0" err="1"/>
              <a:t>seq</a:t>
            </a:r>
            <a:r>
              <a:rPr lang="en-US" altLang="zh-CN" sz="1400" dirty="0"/>
              <a:t>=y  --&gt;    </a:t>
            </a:r>
            <a:r>
              <a:rPr lang="zh-CN" altLang="en-US" sz="1400" dirty="0"/>
              <a:t>客户端</a:t>
            </a:r>
          </a:p>
          <a:p>
            <a:r>
              <a:rPr lang="zh-CN" altLang="en-US" sz="1400" dirty="0"/>
              <a:t>    服务端     </a:t>
            </a:r>
            <a:r>
              <a:rPr lang="en-US" altLang="zh-CN" sz="1400" dirty="0"/>
              <a:t>--&gt; </a:t>
            </a:r>
            <a:r>
              <a:rPr lang="zh-CN" altLang="en-US" sz="1400" dirty="0"/>
              <a:t>断开连接 </a:t>
            </a:r>
            <a:r>
              <a:rPr lang="en-US" altLang="zh-CN" sz="1400" dirty="0"/>
              <a:t>fin=1 </a:t>
            </a:r>
            <a:r>
              <a:rPr lang="en-US" altLang="zh-CN" sz="1400" dirty="0" err="1"/>
              <a:t>ack</a:t>
            </a:r>
            <a:r>
              <a:rPr lang="en-US" altLang="zh-CN" sz="1400" dirty="0"/>
              <a:t>=x+1 </a:t>
            </a:r>
            <a:r>
              <a:rPr lang="en-US" altLang="zh-CN" sz="1400" dirty="0" err="1"/>
              <a:t>seq</a:t>
            </a:r>
            <a:r>
              <a:rPr lang="en-US" altLang="zh-CN" sz="1400" dirty="0"/>
              <a:t>=z  --&gt;    </a:t>
            </a:r>
            <a:r>
              <a:rPr lang="zh-CN" altLang="en-US" sz="1400" dirty="0"/>
              <a:t>客户端</a:t>
            </a:r>
          </a:p>
          <a:p>
            <a:r>
              <a:rPr lang="zh-CN" altLang="en-US" sz="1400" dirty="0"/>
              <a:t>    客户端     </a:t>
            </a:r>
            <a:r>
              <a:rPr lang="en-US" altLang="zh-CN" sz="1400" dirty="0"/>
              <a:t>--&gt; </a:t>
            </a:r>
            <a:r>
              <a:rPr lang="zh-CN" altLang="en-US" sz="1400" dirty="0"/>
              <a:t>确认断开 </a:t>
            </a:r>
            <a:r>
              <a:rPr lang="en-US" altLang="zh-CN" sz="1400" dirty="0"/>
              <a:t>fin=1 </a:t>
            </a:r>
            <a:r>
              <a:rPr lang="en-US" altLang="zh-CN" sz="1400" dirty="0" err="1"/>
              <a:t>ack</a:t>
            </a:r>
            <a:r>
              <a:rPr lang="en-US" altLang="zh-CN" sz="1400" dirty="0"/>
              <a:t>=x+1 </a:t>
            </a:r>
            <a:r>
              <a:rPr lang="en-US" altLang="zh-CN" sz="1400" dirty="0" err="1"/>
              <a:t>seq</a:t>
            </a:r>
            <a:r>
              <a:rPr lang="en-US" altLang="zh-CN" sz="1400" dirty="0"/>
              <a:t>=</a:t>
            </a:r>
            <a:r>
              <a:rPr lang="en-US" altLang="zh-CN" sz="1400" dirty="0" err="1"/>
              <a:t>sj</a:t>
            </a:r>
            <a:r>
              <a:rPr lang="en-US" altLang="zh-CN" sz="1400" dirty="0"/>
              <a:t> --&gt;    </a:t>
            </a:r>
            <a:r>
              <a:rPr lang="zh-CN" altLang="en-US" sz="1400" dirty="0"/>
              <a:t>服务端</a:t>
            </a:r>
            <a:endParaRPr kumimoji="0" lang="zh-CN" altLang="en-US" sz="1400" b="0" i="0" u="none" strike="noStrike" cap="none" spc="0" normalizeH="0" baseline="0" dirty="0">
              <a:ln>
                <a:noFill/>
              </a:ln>
              <a:solidFill>
                <a:srgbClr val="000000"/>
              </a:solidFill>
              <a:effectLst/>
              <a:uFillTx/>
              <a:sym typeface="Arial"/>
            </a:endParaRPr>
          </a:p>
        </p:txBody>
      </p:sp>
      <p:pic>
        <p:nvPicPr>
          <p:cNvPr id="1094"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13" y="0"/>
            <a:ext cx="21732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5026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492" y="523631"/>
            <a:ext cx="28623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CN" altLang="en-US" b="1" dirty="0" smtClean="0">
                <a:solidFill>
                  <a:schemeClr val="accent5">
                    <a:lumMod val="75000"/>
                  </a:schemeClr>
                </a:solidFill>
              </a:rPr>
              <a:t>用户访问网站集群架构流程</a:t>
            </a:r>
            <a:endParaRPr kumimoji="0" lang="zh-CN" altLang="en-US" sz="1800" b="1" i="0" u="none" strike="noStrike" cap="none" spc="0" normalizeH="0" baseline="0" dirty="0">
              <a:ln>
                <a:noFill/>
              </a:ln>
              <a:solidFill>
                <a:schemeClr val="accent5">
                  <a:lumMod val="75000"/>
                </a:schemeClr>
              </a:solidFill>
              <a:effectLst/>
              <a:uFillTx/>
              <a:sym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13" y="0"/>
            <a:ext cx="21732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708" y="1211384"/>
            <a:ext cx="8979379"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altLang="zh-CN" sz="1400" dirty="0">
                <a:latin typeface="宋体" pitchFamily="2" charset="-122"/>
                <a:ea typeface="宋体" pitchFamily="2" charset="-122"/>
              </a:rPr>
              <a:t>1.</a:t>
            </a:r>
            <a:r>
              <a:rPr lang="zh-CN" altLang="en-US" sz="1400" dirty="0">
                <a:latin typeface="宋体" pitchFamily="2" charset="-122"/>
                <a:ea typeface="宋体" pitchFamily="2" charset="-122"/>
              </a:rPr>
              <a:t>客户端发起</a:t>
            </a:r>
            <a:r>
              <a:rPr lang="en-US" altLang="zh-CN" sz="1400" dirty="0">
                <a:latin typeface="宋体" pitchFamily="2" charset="-122"/>
                <a:ea typeface="宋体" pitchFamily="2" charset="-122"/>
              </a:rPr>
              <a:t>http</a:t>
            </a:r>
            <a:r>
              <a:rPr lang="zh-CN" altLang="en-US" sz="1400" dirty="0">
                <a:latin typeface="宋体" pitchFamily="2" charset="-122"/>
                <a:ea typeface="宋体" pitchFamily="2" charset="-122"/>
              </a:rPr>
              <a:t>请求，请求会先抵达前端的防火墙</a:t>
            </a:r>
          </a:p>
          <a:p>
            <a:r>
              <a:rPr lang="en-US" altLang="zh-CN" sz="1400" dirty="0">
                <a:latin typeface="宋体" pitchFamily="2" charset="-122"/>
                <a:ea typeface="宋体" pitchFamily="2" charset="-122"/>
              </a:rPr>
              <a:t>2.</a:t>
            </a:r>
            <a:r>
              <a:rPr lang="zh-CN" altLang="en-US" sz="1400" dirty="0">
                <a:latin typeface="宋体" pitchFamily="2" charset="-122"/>
                <a:ea typeface="宋体" pitchFamily="2" charset="-122"/>
              </a:rPr>
              <a:t>防火墙识别用户身份，正常的请求通过内部交换机通过</a:t>
            </a:r>
            <a:r>
              <a:rPr lang="en-US" altLang="zh-CN" sz="1400" dirty="0" err="1">
                <a:latin typeface="宋体" pitchFamily="2" charset="-122"/>
                <a:ea typeface="宋体" pitchFamily="2" charset="-122"/>
              </a:rPr>
              <a:t>tcp</a:t>
            </a:r>
            <a:r>
              <a:rPr lang="zh-CN" altLang="en-US" sz="1400" dirty="0">
                <a:latin typeface="宋体" pitchFamily="2" charset="-122"/>
                <a:ea typeface="宋体" pitchFamily="2" charset="-122"/>
              </a:rPr>
              <a:t>连接后端的负载均衡，传递用户的</a:t>
            </a:r>
            <a:r>
              <a:rPr lang="en-US" altLang="zh-CN" sz="1400" dirty="0">
                <a:latin typeface="宋体" pitchFamily="2" charset="-122"/>
                <a:ea typeface="宋体" pitchFamily="2" charset="-122"/>
              </a:rPr>
              <a:t>http</a:t>
            </a:r>
            <a:r>
              <a:rPr lang="zh-CN" altLang="en-US" sz="1400" dirty="0">
                <a:latin typeface="宋体" pitchFamily="2" charset="-122"/>
                <a:ea typeface="宋体" pitchFamily="2" charset="-122"/>
              </a:rPr>
              <a:t>请求</a:t>
            </a:r>
          </a:p>
          <a:p>
            <a:r>
              <a:rPr lang="en-US" altLang="zh-CN" sz="1400" dirty="0">
                <a:latin typeface="宋体" pitchFamily="2" charset="-122"/>
                <a:ea typeface="宋体" pitchFamily="2" charset="-122"/>
              </a:rPr>
              <a:t>3.</a:t>
            </a:r>
            <a:r>
              <a:rPr lang="zh-CN" altLang="en-US" sz="1400" dirty="0">
                <a:latin typeface="宋体" pitchFamily="2" charset="-122"/>
                <a:ea typeface="宋体" pitchFamily="2" charset="-122"/>
              </a:rPr>
              <a:t>负载接收到请求，会根据请求的内容进行下发任务，通过</a:t>
            </a:r>
            <a:r>
              <a:rPr lang="en-US" altLang="zh-CN" sz="1400" dirty="0" err="1">
                <a:latin typeface="宋体" pitchFamily="2" charset="-122"/>
                <a:ea typeface="宋体" pitchFamily="2" charset="-122"/>
              </a:rPr>
              <a:t>tcp</a:t>
            </a:r>
            <a:r>
              <a:rPr lang="zh-CN" altLang="en-US" sz="1400" dirty="0">
                <a:latin typeface="宋体" pitchFamily="2" charset="-122"/>
                <a:ea typeface="宋体" pitchFamily="2" charset="-122"/>
              </a:rPr>
              <a:t>连接后端的</a:t>
            </a:r>
            <a:r>
              <a:rPr lang="en-US" altLang="zh-CN" sz="1400" dirty="0">
                <a:latin typeface="宋体" pitchFamily="2" charset="-122"/>
                <a:ea typeface="宋体" pitchFamily="2" charset="-122"/>
              </a:rPr>
              <a:t>web</a:t>
            </a:r>
            <a:r>
              <a:rPr lang="zh-CN" altLang="en-US" sz="1400" dirty="0">
                <a:latin typeface="宋体" pitchFamily="2" charset="-122"/>
                <a:ea typeface="宋体" pitchFamily="2" charset="-122"/>
              </a:rPr>
              <a:t>，转发发用户的</a:t>
            </a:r>
            <a:r>
              <a:rPr lang="en-US" altLang="zh-CN" sz="1400" dirty="0">
                <a:latin typeface="宋体" pitchFamily="2" charset="-122"/>
                <a:ea typeface="宋体" pitchFamily="2" charset="-122"/>
              </a:rPr>
              <a:t>http</a:t>
            </a:r>
            <a:r>
              <a:rPr lang="zh-CN" altLang="en-US" sz="1400" dirty="0">
                <a:latin typeface="宋体" pitchFamily="2" charset="-122"/>
                <a:ea typeface="宋体" pitchFamily="2" charset="-122"/>
              </a:rPr>
              <a:t>请求</a:t>
            </a:r>
          </a:p>
          <a:p>
            <a:r>
              <a:rPr lang="en-US" altLang="zh-CN" sz="1400" dirty="0">
                <a:latin typeface="宋体" pitchFamily="2" charset="-122"/>
                <a:ea typeface="宋体" pitchFamily="2" charset="-122"/>
              </a:rPr>
              <a:t>4.web</a:t>
            </a:r>
            <a:r>
              <a:rPr lang="zh-CN" altLang="en-US" sz="1400" dirty="0">
                <a:latin typeface="宋体" pitchFamily="2" charset="-122"/>
                <a:ea typeface="宋体" pitchFamily="2" charset="-122"/>
              </a:rPr>
              <a:t>接收到用户的</a:t>
            </a:r>
            <a:r>
              <a:rPr lang="en-US" altLang="zh-CN" sz="1400" dirty="0">
                <a:latin typeface="宋体" pitchFamily="2" charset="-122"/>
                <a:ea typeface="宋体" pitchFamily="2" charset="-122"/>
              </a:rPr>
              <a:t>http</a:t>
            </a:r>
            <a:r>
              <a:rPr lang="zh-CN" altLang="en-US" sz="1400" dirty="0">
                <a:latin typeface="宋体" pitchFamily="2" charset="-122"/>
                <a:ea typeface="宋体" pitchFamily="2" charset="-122"/>
              </a:rPr>
              <a:t>请求后，会根据用户请求的内容进行解析，解析分为如下：</a:t>
            </a:r>
          </a:p>
          <a:p>
            <a:r>
              <a:rPr lang="zh-CN" altLang="en-US" sz="1400" dirty="0">
                <a:latin typeface="宋体" pitchFamily="2" charset="-122"/>
                <a:ea typeface="宋体" pitchFamily="2" charset="-122"/>
              </a:rPr>
              <a:t>    静态请求</a:t>
            </a:r>
            <a:r>
              <a:rPr lang="en-US" altLang="zh-CN" sz="1400" dirty="0">
                <a:latin typeface="宋体" pitchFamily="2" charset="-122"/>
                <a:ea typeface="宋体" pitchFamily="2" charset="-122"/>
              </a:rPr>
              <a:t>:web</a:t>
            </a:r>
            <a:r>
              <a:rPr lang="zh-CN" altLang="en-US" sz="1400" dirty="0">
                <a:latin typeface="宋体" pitchFamily="2" charset="-122"/>
                <a:ea typeface="宋体" pitchFamily="2" charset="-122"/>
              </a:rPr>
              <a:t>直接返回给负载均衡</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防火墙</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用户</a:t>
            </a:r>
          </a:p>
          <a:p>
            <a:r>
              <a:rPr lang="zh-CN" altLang="en-US" sz="1400" dirty="0">
                <a:latin typeface="宋体" pitchFamily="2" charset="-122"/>
                <a:ea typeface="宋体" pitchFamily="2" charset="-122"/>
              </a:rPr>
              <a:t>    动态请求</a:t>
            </a:r>
            <a:r>
              <a:rPr lang="en-US" altLang="zh-CN" sz="1400" dirty="0">
                <a:latin typeface="宋体" pitchFamily="2" charset="-122"/>
                <a:ea typeface="宋体" pitchFamily="2" charset="-122"/>
              </a:rPr>
              <a:t>:web</a:t>
            </a:r>
            <a:r>
              <a:rPr lang="zh-CN" altLang="en-US" sz="1400" dirty="0">
                <a:latin typeface="宋体" pitchFamily="2" charset="-122"/>
                <a:ea typeface="宋体" pitchFamily="2" charset="-122"/>
              </a:rPr>
              <a:t>向后端的动态程序建立</a:t>
            </a:r>
            <a:r>
              <a:rPr lang="en-US" altLang="zh-CN" sz="1400" dirty="0">
                <a:latin typeface="宋体" pitchFamily="2" charset="-122"/>
                <a:ea typeface="宋体" pitchFamily="2" charset="-122"/>
              </a:rPr>
              <a:t>TCP</a:t>
            </a:r>
            <a:r>
              <a:rPr lang="zh-CN" altLang="en-US" sz="1400" dirty="0">
                <a:latin typeface="宋体" pitchFamily="2" charset="-122"/>
                <a:ea typeface="宋体" pitchFamily="2" charset="-122"/>
              </a:rPr>
              <a:t>连接，将用户的动态</a:t>
            </a:r>
            <a:r>
              <a:rPr lang="en-US" altLang="zh-CN" sz="1400" dirty="0">
                <a:latin typeface="宋体" pitchFamily="2" charset="-122"/>
                <a:ea typeface="宋体" pitchFamily="2" charset="-122"/>
              </a:rPr>
              <a:t>http</a:t>
            </a:r>
            <a:r>
              <a:rPr lang="zh-CN" altLang="en-US" sz="1400" dirty="0">
                <a:latin typeface="宋体" pitchFamily="2" charset="-122"/>
                <a:ea typeface="宋体" pitchFamily="2" charset="-122"/>
              </a:rPr>
              <a:t>请求传递至动态程序</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由动态程序进行解析</a:t>
            </a:r>
          </a:p>
          <a:p>
            <a:r>
              <a:rPr lang="en-US" altLang="zh-CN" sz="1400" dirty="0">
                <a:latin typeface="宋体" pitchFamily="2" charset="-122"/>
                <a:ea typeface="宋体" pitchFamily="2" charset="-122"/>
              </a:rPr>
              <a:t>5.</a:t>
            </a:r>
            <a:r>
              <a:rPr lang="zh-CN" altLang="en-US" sz="1400" dirty="0">
                <a:latin typeface="宋体" pitchFamily="2" charset="-122"/>
                <a:ea typeface="宋体" pitchFamily="2" charset="-122"/>
              </a:rPr>
              <a:t>动态程序在解析的过程中，如果碰到查询数据库请求，则优先与缓存建立</a:t>
            </a:r>
            <a:r>
              <a:rPr lang="en-US" altLang="zh-CN" sz="1400" dirty="0" err="1">
                <a:latin typeface="宋体" pitchFamily="2" charset="-122"/>
                <a:ea typeface="宋体" pitchFamily="2" charset="-122"/>
              </a:rPr>
              <a:t>tcp</a:t>
            </a:r>
            <a:r>
              <a:rPr lang="zh-CN" altLang="en-US" sz="1400" dirty="0">
                <a:latin typeface="宋体" pitchFamily="2" charset="-122"/>
                <a:ea typeface="宋体" pitchFamily="2" charset="-122"/>
              </a:rPr>
              <a:t>连接，并发起数据查询操作。</a:t>
            </a:r>
          </a:p>
          <a:p>
            <a:r>
              <a:rPr lang="en-US" altLang="zh-CN" sz="1400" dirty="0">
                <a:latin typeface="宋体" pitchFamily="2" charset="-122"/>
                <a:ea typeface="宋体" pitchFamily="2" charset="-122"/>
              </a:rPr>
              <a:t>6.</a:t>
            </a:r>
            <a:r>
              <a:rPr lang="zh-CN" altLang="en-US" sz="1400" dirty="0">
                <a:latin typeface="宋体" pitchFamily="2" charset="-122"/>
                <a:ea typeface="宋体" pitchFamily="2" charset="-122"/>
              </a:rPr>
              <a:t>如果缓存没有对应的数据，动态程序再次向数据库建立</a:t>
            </a:r>
            <a:r>
              <a:rPr lang="en-US" altLang="zh-CN" sz="1400" dirty="0" err="1">
                <a:latin typeface="宋体" pitchFamily="2" charset="-122"/>
                <a:ea typeface="宋体" pitchFamily="2" charset="-122"/>
              </a:rPr>
              <a:t>tcp</a:t>
            </a:r>
            <a:r>
              <a:rPr lang="zh-CN" altLang="en-US" sz="1400" dirty="0">
                <a:latin typeface="宋体" pitchFamily="2" charset="-122"/>
                <a:ea typeface="宋体" pitchFamily="2" charset="-122"/>
              </a:rPr>
              <a:t>连接，并发起查询操作。</a:t>
            </a:r>
          </a:p>
          <a:p>
            <a:r>
              <a:rPr lang="en-US" altLang="zh-CN" sz="1400" dirty="0">
                <a:latin typeface="宋体" pitchFamily="2" charset="-122"/>
                <a:ea typeface="宋体" pitchFamily="2" charset="-122"/>
              </a:rPr>
              <a:t>7.</a:t>
            </a:r>
            <a:r>
              <a:rPr lang="zh-CN" altLang="en-US" sz="1400" dirty="0">
                <a:latin typeface="宋体" pitchFamily="2" charset="-122"/>
                <a:ea typeface="宋体" pitchFamily="2" charset="-122"/>
              </a:rPr>
              <a:t>最后数据由</a:t>
            </a:r>
            <a:r>
              <a:rPr lang="en-US" altLang="zh-CN" sz="1400" dirty="0">
                <a:latin typeface="宋体" pitchFamily="2" charset="-122"/>
                <a:ea typeface="宋体" pitchFamily="2" charset="-122"/>
              </a:rPr>
              <a:t>, </a:t>
            </a:r>
            <a:r>
              <a:rPr lang="zh-CN" altLang="en-US" sz="1400" dirty="0">
                <a:latin typeface="宋体" pitchFamily="2" charset="-122"/>
                <a:ea typeface="宋体" pitchFamily="2" charset="-122"/>
              </a:rPr>
              <a:t>数据库</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动态程序</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缓存</a:t>
            </a:r>
            <a:r>
              <a:rPr lang="en-US" altLang="zh-CN" sz="1400" dirty="0">
                <a:latin typeface="宋体" pitchFamily="2" charset="-122"/>
                <a:ea typeface="宋体" pitchFamily="2" charset="-122"/>
              </a:rPr>
              <a:t>-&gt;web</a:t>
            </a:r>
            <a:r>
              <a:rPr lang="zh-CN" altLang="en-US" sz="1400" dirty="0">
                <a:latin typeface="宋体" pitchFamily="2" charset="-122"/>
                <a:ea typeface="宋体" pitchFamily="2" charset="-122"/>
              </a:rPr>
              <a:t>服务</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负载均衡</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防火墙</a:t>
            </a:r>
            <a:r>
              <a:rPr lang="en-US" altLang="zh-CN" sz="1400" dirty="0">
                <a:latin typeface="宋体" pitchFamily="2" charset="-122"/>
                <a:ea typeface="宋体" pitchFamily="2" charset="-122"/>
              </a:rPr>
              <a:t>-&gt;</a:t>
            </a:r>
            <a:r>
              <a:rPr lang="zh-CN" altLang="en-US" sz="1400" dirty="0">
                <a:latin typeface="宋体" pitchFamily="2" charset="-122"/>
                <a:ea typeface="宋体" pitchFamily="2" charset="-122"/>
              </a:rPr>
              <a:t>用户。</a:t>
            </a:r>
            <a:endParaRPr kumimoji="0" lang="zh-CN" altLang="en-US" sz="1400" b="0" i="0" u="none" strike="noStrike" cap="none" spc="0" normalizeH="0" baseline="0" dirty="0">
              <a:ln>
                <a:noFill/>
              </a:ln>
              <a:solidFill>
                <a:srgbClr val="000000"/>
              </a:solidFill>
              <a:effectLst/>
              <a:uFillTx/>
              <a:latin typeface="宋体" pitchFamily="2" charset="-122"/>
              <a:ea typeface="宋体" pitchFamily="2" charset="-122"/>
              <a:sym typeface="Aria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82" y="3694600"/>
            <a:ext cx="804862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55233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508" y="703384"/>
            <a:ext cx="16183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1" i="0" u="none" strike="noStrike" cap="none" spc="0" normalizeH="0" baseline="0" dirty="0" smtClean="0">
                <a:ln>
                  <a:noFill/>
                </a:ln>
                <a:solidFill>
                  <a:schemeClr val="accent5">
                    <a:lumMod val="75000"/>
                  </a:schemeClr>
                </a:solidFill>
                <a:effectLst/>
                <a:uFillTx/>
                <a:latin typeface="+mj-lt"/>
                <a:ea typeface="+mj-ea"/>
                <a:cs typeface="+mj-cs"/>
                <a:sym typeface="Arial"/>
              </a:rPr>
              <a:t>HTTP</a:t>
            </a:r>
            <a:r>
              <a:rPr kumimoji="0" lang="zh-CN" altLang="en-US" sz="1800" b="1" i="0" u="none" strike="noStrike" cap="none" spc="0" normalizeH="0" baseline="0" dirty="0" smtClean="0">
                <a:ln>
                  <a:noFill/>
                </a:ln>
                <a:solidFill>
                  <a:schemeClr val="accent5">
                    <a:lumMod val="75000"/>
                  </a:schemeClr>
                </a:solidFill>
                <a:effectLst/>
                <a:uFillTx/>
                <a:latin typeface="+mj-lt"/>
                <a:ea typeface="+mj-ea"/>
                <a:cs typeface="+mj-cs"/>
                <a:sym typeface="Arial"/>
              </a:rPr>
              <a:t>相关术语</a:t>
            </a:r>
            <a:endParaRPr kumimoji="0" lang="zh-CN" altLang="en-US" sz="1800" b="1" i="0" u="none" strike="noStrike" cap="none" spc="0" normalizeH="0" baseline="0" dirty="0">
              <a:ln>
                <a:noFill/>
              </a:ln>
              <a:solidFill>
                <a:schemeClr val="accent5">
                  <a:lumMod val="75000"/>
                </a:schemeClr>
              </a:solidFill>
              <a:effectLst/>
              <a:uFillTx/>
              <a:latin typeface="+mj-lt"/>
              <a:ea typeface="+mj-ea"/>
              <a:cs typeface="+mj-cs"/>
              <a:sym typeface="Arial"/>
            </a:endParaRPr>
          </a:p>
        </p:txBody>
      </p:sp>
      <p:sp>
        <p:nvSpPr>
          <p:cNvPr id="4" name="TextBox 3"/>
          <p:cNvSpPr txBox="1"/>
          <p:nvPr/>
        </p:nvSpPr>
        <p:spPr>
          <a:xfrm>
            <a:off x="867508" y="1510270"/>
            <a:ext cx="106695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smtClean="0">
                <a:ln>
                  <a:noFill/>
                </a:ln>
                <a:solidFill>
                  <a:srgbClr val="00B050"/>
                </a:solidFill>
                <a:effectLst/>
                <a:uFillTx/>
                <a:latin typeface="+mj-lt"/>
                <a:ea typeface="+mj-ea"/>
                <a:cs typeface="+mj-cs"/>
                <a:sym typeface="Arial"/>
              </a:rPr>
              <a:t>PV UV</a:t>
            </a:r>
            <a:r>
              <a:rPr kumimoji="0" lang="en-US" altLang="zh-CN" sz="1800" b="0" i="0" u="none" strike="noStrike" cap="none" spc="0" normalizeH="0" dirty="0" smtClean="0">
                <a:ln>
                  <a:noFill/>
                </a:ln>
                <a:solidFill>
                  <a:srgbClr val="00B050"/>
                </a:solidFill>
                <a:effectLst/>
                <a:uFillTx/>
                <a:latin typeface="+mj-lt"/>
                <a:ea typeface="+mj-ea"/>
                <a:cs typeface="+mj-cs"/>
                <a:sym typeface="Arial"/>
              </a:rPr>
              <a:t> IP</a:t>
            </a:r>
            <a:endParaRPr kumimoji="0" lang="zh-CN" altLang="en-US" sz="1800" b="0" i="0" u="none" strike="noStrike" cap="none" spc="0" normalizeH="0" baseline="0" dirty="0">
              <a:ln>
                <a:noFill/>
              </a:ln>
              <a:solidFill>
                <a:srgbClr val="00B050"/>
              </a:solidFill>
              <a:effectLst/>
              <a:uFillTx/>
              <a:latin typeface="+mj-lt"/>
              <a:ea typeface="+mj-ea"/>
              <a:cs typeface="+mj-cs"/>
              <a:sym typeface="Arial"/>
            </a:endParaRPr>
          </a:p>
        </p:txBody>
      </p:sp>
      <p:sp>
        <p:nvSpPr>
          <p:cNvPr id="5" name="TextBox 4"/>
          <p:cNvSpPr txBox="1"/>
          <p:nvPr/>
        </p:nvSpPr>
        <p:spPr>
          <a:xfrm>
            <a:off x="867507" y="2117970"/>
            <a:ext cx="729175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zh-CN" altLang="en-US" dirty="0">
                <a:solidFill>
                  <a:schemeClr val="tx1"/>
                </a:solidFill>
              </a:rPr>
              <a:t>假设公司有一座大厦，大厦有</a:t>
            </a:r>
            <a:r>
              <a:rPr lang="en-US" altLang="zh-CN" dirty="0">
                <a:solidFill>
                  <a:schemeClr val="tx1"/>
                </a:solidFill>
              </a:rPr>
              <a:t>100</a:t>
            </a:r>
            <a:r>
              <a:rPr lang="zh-CN" altLang="en-US" dirty="0">
                <a:solidFill>
                  <a:schemeClr val="tx1"/>
                </a:solidFill>
              </a:rPr>
              <a:t>人，每个人有一台电脑和一部手机，上网都是通过</a:t>
            </a:r>
            <a:r>
              <a:rPr lang="en-US" altLang="zh-CN" dirty="0" err="1">
                <a:solidFill>
                  <a:schemeClr val="tx1"/>
                </a:solidFill>
              </a:rPr>
              <a:t>nat</a:t>
            </a:r>
            <a:r>
              <a:rPr lang="zh-CN" altLang="en-US" dirty="0">
                <a:solidFill>
                  <a:schemeClr val="tx1"/>
                </a:solidFill>
              </a:rPr>
              <a:t>转换出口，每个人点击网站</a:t>
            </a:r>
            <a:r>
              <a:rPr lang="en-US" altLang="zh-CN" dirty="0">
                <a:solidFill>
                  <a:schemeClr val="tx1"/>
                </a:solidFill>
              </a:rPr>
              <a:t>2</a:t>
            </a:r>
            <a:r>
              <a:rPr lang="zh-CN" altLang="en-US" dirty="0">
                <a:solidFill>
                  <a:schemeClr val="tx1"/>
                </a:solidFill>
              </a:rPr>
              <a:t>次</a:t>
            </a:r>
            <a:r>
              <a:rPr lang="en-US" altLang="zh-CN" dirty="0">
                <a:solidFill>
                  <a:schemeClr val="tx1"/>
                </a:solidFill>
              </a:rPr>
              <a:t>, </a:t>
            </a:r>
            <a:r>
              <a:rPr lang="zh-CN" altLang="en-US" dirty="0">
                <a:solidFill>
                  <a:schemeClr val="tx1"/>
                </a:solidFill>
              </a:rPr>
              <a:t>请问对应的</a:t>
            </a:r>
            <a:r>
              <a:rPr lang="en-US" altLang="zh-CN" dirty="0" err="1">
                <a:solidFill>
                  <a:schemeClr val="tx1"/>
                </a:solidFill>
              </a:rPr>
              <a:t>pv,uv,ip</a:t>
            </a:r>
            <a:r>
              <a:rPr lang="zh-CN" altLang="en-US" dirty="0">
                <a:solidFill>
                  <a:schemeClr val="tx1"/>
                </a:solidFill>
              </a:rPr>
              <a:t>分别是多少？</a:t>
            </a:r>
            <a:endParaRPr kumimoji="0" lang="zh-CN" altLang="en-US" sz="1800" b="0" i="0" u="none" strike="noStrike" cap="none" spc="0" normalizeH="0" baseline="0" dirty="0">
              <a:ln>
                <a:noFill/>
              </a:ln>
              <a:solidFill>
                <a:schemeClr val="tx1"/>
              </a:solidFill>
              <a:effectLst/>
              <a:uFillTx/>
              <a:sym typeface="Arial"/>
            </a:endParaRPr>
          </a:p>
        </p:txBody>
      </p:sp>
      <p:sp>
        <p:nvSpPr>
          <p:cNvPr id="7" name="TextBox 6"/>
          <p:cNvSpPr txBox="1"/>
          <p:nvPr/>
        </p:nvSpPr>
        <p:spPr>
          <a:xfrm>
            <a:off x="867507" y="4108885"/>
            <a:ext cx="17338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dirty="0" smtClean="0">
                <a:solidFill>
                  <a:srgbClr val="00B050"/>
                </a:solidFill>
              </a:rPr>
              <a:t>SOA</a:t>
            </a:r>
            <a:r>
              <a:rPr lang="zh-CN" altLang="en-US" dirty="0">
                <a:solidFill>
                  <a:srgbClr val="00B050"/>
                </a:solidFill>
              </a:rPr>
              <a:t>松</a:t>
            </a:r>
            <a:r>
              <a:rPr lang="zh-CN" altLang="en-US" dirty="0" smtClean="0">
                <a:solidFill>
                  <a:srgbClr val="00B050"/>
                </a:solidFill>
              </a:rPr>
              <a:t>耦合架构</a:t>
            </a:r>
            <a:endParaRPr kumimoji="0" lang="zh-CN" altLang="en-US" sz="1800" b="0" i="0" u="none" strike="noStrike" cap="none" spc="0" normalizeH="0" baseline="0" dirty="0">
              <a:ln>
                <a:noFill/>
              </a:ln>
              <a:solidFill>
                <a:srgbClr val="00B050"/>
              </a:solidFill>
              <a:effectLst/>
              <a:uFillTx/>
              <a:latin typeface="+mj-lt"/>
              <a:ea typeface="+mj-ea"/>
              <a:cs typeface="+mj-cs"/>
              <a:sym typeface="Arial"/>
            </a:endParaRPr>
          </a:p>
        </p:txBody>
      </p:sp>
      <p:sp>
        <p:nvSpPr>
          <p:cNvPr id="8" name="TextBox 7"/>
          <p:cNvSpPr txBox="1"/>
          <p:nvPr/>
        </p:nvSpPr>
        <p:spPr>
          <a:xfrm>
            <a:off x="867506" y="4661877"/>
            <a:ext cx="7291755"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zh-CN" altLang="en-US" dirty="0">
                <a:solidFill>
                  <a:schemeClr val="tx1"/>
                </a:solidFill>
              </a:rPr>
              <a:t>面向服务的架构（</a:t>
            </a:r>
            <a:r>
              <a:rPr lang="en-US" altLang="zh-CN" dirty="0">
                <a:solidFill>
                  <a:schemeClr val="tx1"/>
                </a:solidFill>
              </a:rPr>
              <a:t>SOA</a:t>
            </a:r>
            <a:r>
              <a:rPr lang="zh-CN" altLang="en-US" dirty="0">
                <a:solidFill>
                  <a:schemeClr val="tx1"/>
                </a:solidFill>
              </a:rPr>
              <a:t>）是一个组件模型，它将应用程序的不同功能单元（称为服务）进行拆分，并通过这些服务之间定义良好的接口和契约联系起来。接口是采用中立的方式进行定义的，它应该独立于实现服务的硬件平台、操作系统和编程语言。这使得构建在各种各样的系统中的服务可以以一种统一和通用的方式进行交互</a:t>
            </a:r>
            <a:r>
              <a:rPr lang="zh-CN" altLang="en-US" dirty="0" smtClean="0">
                <a:solidFill>
                  <a:schemeClr val="tx1"/>
                </a:solidFill>
              </a:rPr>
              <a:t>。</a:t>
            </a:r>
            <a:endParaRPr lang="en-US" altLang="zh-CN" dirty="0" smtClean="0">
              <a:solidFill>
                <a:schemeClr val="tx1"/>
              </a:solidFill>
            </a:endParaRPr>
          </a:p>
          <a:p>
            <a:r>
              <a:rPr kumimoji="0" lang="zh-CN" altLang="en-US" sz="1800" b="0" i="0" u="none" strike="noStrike" cap="none" spc="0" normalizeH="0" baseline="0">
                <a:ln>
                  <a:noFill/>
                </a:ln>
                <a:solidFill>
                  <a:schemeClr val="tx1"/>
                </a:solidFill>
                <a:effectLst/>
                <a:uFillTx/>
                <a:sym typeface="Arial"/>
              </a:rPr>
              <a:t>微</a:t>
            </a:r>
            <a:r>
              <a:rPr kumimoji="0" lang="zh-CN" altLang="en-US" sz="1800" b="0" i="0" u="none" strike="noStrike" cap="none" spc="0" normalizeH="0" baseline="0" smtClean="0">
                <a:ln>
                  <a:noFill/>
                </a:ln>
                <a:solidFill>
                  <a:schemeClr val="tx1"/>
                </a:solidFill>
                <a:effectLst/>
                <a:uFillTx/>
                <a:sym typeface="Arial"/>
              </a:rPr>
              <a:t>服务架构</a:t>
            </a:r>
            <a:endParaRPr kumimoji="0" lang="zh-CN" altLang="en-US" sz="1800" b="0" i="0" u="none" strike="noStrike" cap="none" spc="0" normalizeH="0" baseline="0" dirty="0">
              <a:ln>
                <a:noFill/>
              </a:ln>
              <a:solidFill>
                <a:schemeClr val="tx1"/>
              </a:solidFill>
              <a:effectLst/>
              <a:uFillTx/>
              <a:sym typeface="Arial"/>
            </a:endParaRPr>
          </a:p>
        </p:txBody>
      </p:sp>
    </p:spTree>
    <p:extLst>
      <p:ext uri="{BB962C8B-B14F-4D97-AF65-F5344CB8AC3E}">
        <p14:creationId xmlns:p14="http://schemas.microsoft.com/office/powerpoint/2010/main" val="258253063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142" name="HTTP协议简介"/>
          <p:cNvSpPr txBox="1"/>
          <p:nvPr/>
        </p:nvSpPr>
        <p:spPr>
          <a:xfrm>
            <a:off x="749300" y="404812"/>
            <a:ext cx="27669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HTTP协议简介</a:t>
            </a:r>
          </a:p>
        </p:txBody>
      </p:sp>
      <p:sp>
        <p:nvSpPr>
          <p:cNvPr id="143" name="线条"/>
          <p:cNvSpPr/>
          <p:nvPr/>
        </p:nvSpPr>
        <p:spPr>
          <a:xfrm flipH="1">
            <a:off x="6865937" y="2320924"/>
            <a:ext cx="1589" cy="642939"/>
          </a:xfrm>
          <a:prstGeom prst="line">
            <a:avLst/>
          </a:prstGeom>
          <a:ln w="28575">
            <a:solidFill>
              <a:srgbClr val="000000"/>
            </a:solidFill>
          </a:ln>
        </p:spPr>
        <p:txBody>
          <a:bodyPr lIns="45719" rIns="45719"/>
          <a:lstStyle/>
          <a:p>
            <a:endParaRPr/>
          </a:p>
        </p:txBody>
      </p:sp>
      <p:sp>
        <p:nvSpPr>
          <p:cNvPr id="144" name="线条"/>
          <p:cNvSpPr/>
          <p:nvPr/>
        </p:nvSpPr>
        <p:spPr>
          <a:xfrm flipH="1">
            <a:off x="4365624" y="4733924"/>
            <a:ext cx="1589" cy="642939"/>
          </a:xfrm>
          <a:prstGeom prst="line">
            <a:avLst/>
          </a:prstGeom>
          <a:ln w="28575">
            <a:solidFill>
              <a:srgbClr val="000000"/>
            </a:solidFill>
          </a:ln>
        </p:spPr>
        <p:txBody>
          <a:bodyPr lIns="45719" rIns="45719"/>
          <a:lstStyle/>
          <a:p>
            <a:endParaRPr/>
          </a:p>
        </p:txBody>
      </p:sp>
      <p:sp>
        <p:nvSpPr>
          <p:cNvPr id="145" name="线条"/>
          <p:cNvSpPr/>
          <p:nvPr/>
        </p:nvSpPr>
        <p:spPr>
          <a:xfrm flipH="1">
            <a:off x="2366962" y="2362199"/>
            <a:ext cx="1589" cy="642939"/>
          </a:xfrm>
          <a:prstGeom prst="line">
            <a:avLst/>
          </a:prstGeom>
          <a:ln w="28575">
            <a:solidFill>
              <a:srgbClr val="000000"/>
            </a:solidFill>
          </a:ln>
        </p:spPr>
        <p:txBody>
          <a:bodyPr lIns="45719" rIns="45719"/>
          <a:lstStyle/>
          <a:p>
            <a:endParaRPr/>
          </a:p>
        </p:txBody>
      </p:sp>
      <p:sp>
        <p:nvSpPr>
          <p:cNvPr id="146" name="start"/>
          <p:cNvSpPr txBox="1"/>
          <p:nvPr/>
        </p:nvSpPr>
        <p:spPr>
          <a:xfrm>
            <a:off x="1724025" y="3290887"/>
            <a:ext cx="601078"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D0D0D"/>
                </a:solidFill>
                <a:latin typeface="Microsoft YaHei"/>
                <a:ea typeface="Microsoft YaHei"/>
                <a:cs typeface="Microsoft YaHei"/>
                <a:sym typeface="Microsoft YaHei"/>
              </a:defRPr>
            </a:lvl1pPr>
          </a:lstStyle>
          <a:p>
            <a:r>
              <a:t>start</a:t>
            </a:r>
          </a:p>
        </p:txBody>
      </p:sp>
      <p:grpSp>
        <p:nvGrpSpPr>
          <p:cNvPr id="149" name="成组"/>
          <p:cNvGrpSpPr/>
          <p:nvPr/>
        </p:nvGrpSpPr>
        <p:grpSpPr>
          <a:xfrm>
            <a:off x="1652587" y="2933700"/>
            <a:ext cx="1428751" cy="1785938"/>
            <a:chOff x="0" y="0"/>
            <a:chExt cx="1428750" cy="1785937"/>
          </a:xfrm>
        </p:grpSpPr>
        <p:sp>
          <p:nvSpPr>
            <p:cNvPr id="147" name="矩形"/>
            <p:cNvSpPr/>
            <p:nvPr/>
          </p:nvSpPr>
          <p:spPr>
            <a:xfrm>
              <a:off x="0" y="0"/>
              <a:ext cx="1428750" cy="1785938"/>
            </a:xfrm>
            <a:prstGeom prst="rect">
              <a:avLst/>
            </a:prstGeom>
            <a:solidFill>
              <a:srgbClr val="4597A0"/>
            </a:solidFill>
            <a:ln w="38100" cap="flat">
              <a:solidFill>
                <a:srgbClr val="FFFFFF"/>
              </a:solidFill>
              <a:prstDash val="solid"/>
              <a:round/>
            </a:ln>
            <a:effectLst/>
          </p:spPr>
          <p:txBody>
            <a:bodyPr wrap="square" lIns="45719" tIns="45719" rIns="45719" bIns="45719" numCol="1" anchor="ctr">
              <a:noAutofit/>
            </a:bodyPr>
            <a:lstStyle/>
            <a:p>
              <a: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pPr>
              <a:endParaRPr/>
            </a:p>
          </p:txBody>
        </p:sp>
        <p:sp>
          <p:nvSpPr>
            <p:cNvPr id="148" name="1"/>
            <p:cNvSpPr txBox="1"/>
            <p:nvPr/>
          </p:nvSpPr>
          <p:spPr>
            <a:xfrm>
              <a:off x="0" y="91598"/>
              <a:ext cx="1428750" cy="160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lvl1pPr>
            </a:lstStyle>
            <a:p>
              <a:r>
                <a:t>1</a:t>
              </a:r>
            </a:p>
          </p:txBody>
        </p:sp>
      </p:grpSp>
      <p:grpSp>
        <p:nvGrpSpPr>
          <p:cNvPr id="152" name="成组"/>
          <p:cNvGrpSpPr/>
          <p:nvPr/>
        </p:nvGrpSpPr>
        <p:grpSpPr>
          <a:xfrm>
            <a:off x="3114674" y="2933700"/>
            <a:ext cx="2571752" cy="1785938"/>
            <a:chOff x="0" y="0"/>
            <a:chExt cx="2571750" cy="1785937"/>
          </a:xfrm>
        </p:grpSpPr>
        <p:sp>
          <p:nvSpPr>
            <p:cNvPr id="150" name="矩形"/>
            <p:cNvSpPr/>
            <p:nvPr/>
          </p:nvSpPr>
          <p:spPr>
            <a:xfrm>
              <a:off x="-1" y="0"/>
              <a:ext cx="2571752" cy="1785938"/>
            </a:xfrm>
            <a:prstGeom prst="rect">
              <a:avLst/>
            </a:prstGeom>
            <a:solidFill>
              <a:srgbClr val="8E0000"/>
            </a:solidFill>
            <a:ln w="38100"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pPr>
              <a:endParaRPr/>
            </a:p>
          </p:txBody>
        </p:sp>
        <p:sp>
          <p:nvSpPr>
            <p:cNvPr id="151" name="2"/>
            <p:cNvSpPr txBox="1"/>
            <p:nvPr/>
          </p:nvSpPr>
          <p:spPr>
            <a:xfrm>
              <a:off x="-1" y="91598"/>
              <a:ext cx="2571752" cy="160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lvl1pPr>
            </a:lstStyle>
            <a:p>
              <a:r>
                <a:t>2</a:t>
              </a:r>
            </a:p>
          </p:txBody>
        </p:sp>
      </p:grpSp>
      <p:sp>
        <p:nvSpPr>
          <p:cNvPr id="153" name="线条"/>
          <p:cNvSpPr/>
          <p:nvPr/>
        </p:nvSpPr>
        <p:spPr>
          <a:xfrm>
            <a:off x="1630362" y="2348005"/>
            <a:ext cx="1441451" cy="14102"/>
          </a:xfrm>
          <a:prstGeom prst="line">
            <a:avLst/>
          </a:prstGeom>
          <a:ln w="19050">
            <a:solidFill>
              <a:srgbClr val="000000"/>
            </a:solidFill>
            <a:headEnd type="oval"/>
            <a:tailEnd type="oval"/>
          </a:ln>
        </p:spPr>
        <p:txBody>
          <a:bodyPr lIns="45719" rIns="45719"/>
          <a:lstStyle/>
          <a:p>
            <a:endParaRPr/>
          </a:p>
        </p:txBody>
      </p:sp>
      <p:sp>
        <p:nvSpPr>
          <p:cNvPr id="154" name="HTTP简介"/>
          <p:cNvSpPr txBox="1"/>
          <p:nvPr/>
        </p:nvSpPr>
        <p:spPr>
          <a:xfrm>
            <a:off x="1546225" y="1887537"/>
            <a:ext cx="1491665"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400">
                <a:latin typeface="Microsoft YaHei"/>
                <a:ea typeface="Microsoft YaHei"/>
                <a:cs typeface="Microsoft YaHei"/>
                <a:sym typeface="Microsoft YaHei"/>
              </a:defRPr>
            </a:pPr>
            <a:r>
              <a:t>HTTP简介</a:t>
            </a:r>
          </a:p>
        </p:txBody>
      </p:sp>
      <p:sp>
        <p:nvSpPr>
          <p:cNvPr id="155" name="线条"/>
          <p:cNvSpPr/>
          <p:nvPr/>
        </p:nvSpPr>
        <p:spPr>
          <a:xfrm>
            <a:off x="3070225" y="5376862"/>
            <a:ext cx="2573338" cy="1"/>
          </a:xfrm>
          <a:prstGeom prst="line">
            <a:avLst/>
          </a:prstGeom>
          <a:ln w="19050">
            <a:solidFill>
              <a:srgbClr val="000000"/>
            </a:solidFill>
            <a:headEnd type="oval"/>
            <a:tailEnd type="oval"/>
          </a:ln>
        </p:spPr>
        <p:txBody>
          <a:bodyPr lIns="45719" rIns="45719"/>
          <a:lstStyle/>
          <a:p>
            <a:endParaRPr/>
          </a:p>
        </p:txBody>
      </p:sp>
      <p:sp>
        <p:nvSpPr>
          <p:cNvPr id="156" name="HTTP的工作原理"/>
          <p:cNvSpPr txBox="1"/>
          <p:nvPr/>
        </p:nvSpPr>
        <p:spPr>
          <a:xfrm>
            <a:off x="3132137" y="5372100"/>
            <a:ext cx="2592388" cy="485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Microsoft YaHei"/>
                <a:ea typeface="Microsoft YaHei"/>
                <a:cs typeface="Microsoft YaHei"/>
                <a:sym typeface="Microsoft YaHei"/>
              </a:defRPr>
            </a:pPr>
            <a:r>
              <a:t>HTTP的工作原理</a:t>
            </a:r>
          </a:p>
        </p:txBody>
      </p:sp>
      <p:grpSp>
        <p:nvGrpSpPr>
          <p:cNvPr id="159" name="成组"/>
          <p:cNvGrpSpPr/>
          <p:nvPr/>
        </p:nvGrpSpPr>
        <p:grpSpPr>
          <a:xfrm>
            <a:off x="5719762" y="2936875"/>
            <a:ext cx="2500313" cy="1785938"/>
            <a:chOff x="0" y="0"/>
            <a:chExt cx="2500312" cy="1785937"/>
          </a:xfrm>
        </p:grpSpPr>
        <p:sp>
          <p:nvSpPr>
            <p:cNvPr id="157" name="矩形"/>
            <p:cNvSpPr/>
            <p:nvPr/>
          </p:nvSpPr>
          <p:spPr>
            <a:xfrm>
              <a:off x="0" y="0"/>
              <a:ext cx="2500313" cy="1785938"/>
            </a:xfrm>
            <a:prstGeom prst="rect">
              <a:avLst/>
            </a:prstGeom>
            <a:solidFill>
              <a:srgbClr val="19194D"/>
            </a:solidFill>
            <a:ln w="38100"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pPr>
              <a:endParaRPr/>
            </a:p>
          </p:txBody>
        </p:sp>
        <p:sp>
          <p:nvSpPr>
            <p:cNvPr id="158" name="3"/>
            <p:cNvSpPr txBox="1"/>
            <p:nvPr/>
          </p:nvSpPr>
          <p:spPr>
            <a:xfrm>
              <a:off x="0" y="91598"/>
              <a:ext cx="2500313" cy="160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9000">
                  <a:solidFill>
                    <a:srgbClr val="FFFFFF"/>
                  </a:solidFill>
                  <a:effectLst>
                    <a:outerShdw blurRad="12700" dist="63500" dir="2700000" rotWithShape="0">
                      <a:srgbClr val="000000"/>
                    </a:outerShdw>
                  </a:effectLst>
                  <a:latin typeface="Microsoft YaHei"/>
                  <a:ea typeface="Microsoft YaHei"/>
                  <a:cs typeface="Microsoft YaHei"/>
                  <a:sym typeface="Microsoft YaHei"/>
                </a:defRPr>
              </a:lvl1pPr>
            </a:lstStyle>
            <a:p>
              <a:r>
                <a:t>3</a:t>
              </a:r>
            </a:p>
          </p:txBody>
        </p:sp>
      </p:grpSp>
      <p:sp>
        <p:nvSpPr>
          <p:cNvPr id="160" name="线条"/>
          <p:cNvSpPr/>
          <p:nvPr/>
        </p:nvSpPr>
        <p:spPr>
          <a:xfrm>
            <a:off x="5805487" y="2320925"/>
            <a:ext cx="2141539" cy="0"/>
          </a:xfrm>
          <a:prstGeom prst="line">
            <a:avLst/>
          </a:prstGeom>
          <a:ln w="19050">
            <a:solidFill>
              <a:srgbClr val="000000"/>
            </a:solidFill>
            <a:headEnd type="oval"/>
            <a:tailEnd type="oval"/>
          </a:ln>
        </p:spPr>
        <p:txBody>
          <a:bodyPr lIns="45719" rIns="45719"/>
          <a:lstStyle/>
          <a:p>
            <a:endParaRPr/>
          </a:p>
        </p:txBody>
      </p:sp>
      <p:sp>
        <p:nvSpPr>
          <p:cNvPr id="161" name="HTTP报文结构"/>
          <p:cNvSpPr txBox="1"/>
          <p:nvPr/>
        </p:nvSpPr>
        <p:spPr>
          <a:xfrm>
            <a:off x="5795962" y="1844675"/>
            <a:ext cx="2101266" cy="4851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400">
                <a:latin typeface="Microsoft YaHei"/>
                <a:ea typeface="Microsoft YaHei"/>
                <a:cs typeface="Microsoft YaHei"/>
                <a:sym typeface="Microsoft YaHei"/>
              </a:defRPr>
            </a:pPr>
            <a:r>
              <a:t>HTTP报文结构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46"/>
                                        </p:tgtEl>
                                        <p:attrNameLst>
                                          <p:attrName>style.visibility</p:attrName>
                                        </p:attrNameLst>
                                      </p:cBhvr>
                                      <p:to>
                                        <p:strVal val="visible"/>
                                      </p:to>
                                    </p:set>
                                    <p:anim calcmode="lin" valueType="num">
                                      <p:cBhvr>
                                        <p:cTn id="7" dur="1000" fill="hold"/>
                                        <p:tgtEl>
                                          <p:spTgt spid="146"/>
                                        </p:tgtEl>
                                        <p:attrNameLst>
                                          <p:attrName>ppt_x</p:attrName>
                                        </p:attrNameLst>
                                      </p:cBhvr>
                                      <p:tavLst>
                                        <p:tav tm="0">
                                          <p:val>
                                            <p:strVal val="#ppt_x"/>
                                          </p:val>
                                        </p:tav>
                                        <p:tav tm="100000">
                                          <p:val>
                                            <p:strVal val="#ppt_x"/>
                                          </p:val>
                                        </p:tav>
                                      </p:tavLst>
                                    </p:anim>
                                    <p:anim calcmode="lin" valueType="num">
                                      <p:cBhvr>
                                        <p:cTn id="8" dur="1000" fill="hold"/>
                                        <p:tgtEl>
                                          <p:spTgt spid="14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49"/>
                                        </p:tgtEl>
                                        <p:attrNameLst>
                                          <p:attrName>style.visibility</p:attrName>
                                        </p:attrNameLst>
                                      </p:cBhvr>
                                      <p:to>
                                        <p:strVal val="visible"/>
                                      </p:to>
                                    </p:se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4" fill="hold" grpId="3" nodeType="afterEffect">
                                  <p:stCondLst>
                                    <p:cond delay="0"/>
                                  </p:stCondLst>
                                  <p:iterate>
                                    <p:tmAbs val="0"/>
                                  </p:iterate>
                                  <p:childTnLst>
                                    <p:set>
                                      <p:cBhvr>
                                        <p:cTn id="16" fill="hold"/>
                                        <p:tgtEl>
                                          <p:spTgt spid="145"/>
                                        </p:tgtEl>
                                        <p:attrNameLst>
                                          <p:attrName>style.visibility</p:attrName>
                                        </p:attrNameLst>
                                      </p:cBhvr>
                                      <p:to>
                                        <p:strVal val="visible"/>
                                      </p:to>
                                    </p:set>
                                    <p:animEffect transition="in" filter="wipe(down)">
                                      <p:cBhvr>
                                        <p:cTn id="17" dur="500"/>
                                        <p:tgtEl>
                                          <p:spTgt spid="145"/>
                                        </p:tgtEl>
                                      </p:cBhvr>
                                    </p:animEffect>
                                  </p:childTnLst>
                                </p:cTn>
                              </p:par>
                            </p:childTnLst>
                          </p:cTn>
                        </p:par>
                        <p:par>
                          <p:cTn id="18" fill="hold">
                            <p:stCondLst>
                              <p:cond delay="2500"/>
                            </p:stCondLst>
                            <p:childTnLst>
                              <p:par>
                                <p:cTn id="19" presetID="19" presetClass="entr" presetSubtype="10" fill="hold" grpId="4" nodeType="afterEffect">
                                  <p:stCondLst>
                                    <p:cond delay="0"/>
                                  </p:stCondLst>
                                  <p:iterate>
                                    <p:tmAbs val="0"/>
                                  </p:iterate>
                                  <p:childTnLst>
                                    <p:set>
                                      <p:cBhvr>
                                        <p:cTn id="20" fill="hold"/>
                                        <p:tgtEl>
                                          <p:spTgt spid="153"/>
                                        </p:tgtEl>
                                        <p:attrNameLst>
                                          <p:attrName>style.visibility</p:attrName>
                                        </p:attrNameLst>
                                      </p:cBhvr>
                                      <p:to>
                                        <p:strVal val="visible"/>
                                      </p:to>
                                    </p:set>
                                    <p:anim calcmode="lin" valueType="num">
                                      <p:cBhvr>
                                        <p:cTn id="21" dur="500" fill="hold"/>
                                        <p:tgtEl>
                                          <p:spTgt spid="153"/>
                                        </p:tgtEl>
                                        <p:attrNameLst>
                                          <p:attrName>ppt_w</p:attrName>
                                        </p:attrNameLst>
                                      </p:cBhvr>
                                      <p:tavLst>
                                        <p:tav tm="0" fmla="#ppt_w*sin(2.5*pi*$)">
                                          <p:val>
                                            <p:fltVal val="0"/>
                                          </p:val>
                                        </p:tav>
                                        <p:tav tm="100000">
                                          <p:val>
                                            <p:fltVal val="1"/>
                                          </p:val>
                                        </p:tav>
                                      </p:tavLst>
                                    </p:anim>
                                    <p:anim calcmode="lin" valueType="num">
                                      <p:cBhvr>
                                        <p:cTn id="22" dur="500" fill="hold"/>
                                        <p:tgtEl>
                                          <p:spTgt spid="153"/>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 presetClass="entr" presetSubtype="1" fill="hold" grpId="5" nodeType="afterEffect">
                                  <p:stCondLst>
                                    <p:cond delay="0"/>
                                  </p:stCondLst>
                                  <p:iterate>
                                    <p:tmAbs val="0"/>
                                  </p:iterate>
                                  <p:childTnLst>
                                    <p:set>
                                      <p:cBhvr>
                                        <p:cTn id="25" fill="hold"/>
                                        <p:tgtEl>
                                          <p:spTgt spid="154"/>
                                        </p:tgtEl>
                                        <p:attrNameLst>
                                          <p:attrName>style.visibility</p:attrName>
                                        </p:attrNameLst>
                                      </p:cBhvr>
                                      <p:to>
                                        <p:strVal val="visible"/>
                                      </p:to>
                                    </p:set>
                                    <p:anim calcmode="lin" valueType="num">
                                      <p:cBhvr>
                                        <p:cTn id="26" dur="500" fill="hold"/>
                                        <p:tgtEl>
                                          <p:spTgt spid="154"/>
                                        </p:tgtEl>
                                        <p:attrNameLst>
                                          <p:attrName>ppt_x</p:attrName>
                                        </p:attrNameLst>
                                      </p:cBhvr>
                                      <p:tavLst>
                                        <p:tav tm="0">
                                          <p:val>
                                            <p:strVal val="#ppt_x"/>
                                          </p:val>
                                        </p:tav>
                                        <p:tav tm="100000">
                                          <p:val>
                                            <p:strVal val="#ppt_x"/>
                                          </p:val>
                                        </p:tav>
                                      </p:tavLst>
                                    </p:anim>
                                    <p:anim calcmode="lin" valueType="num">
                                      <p:cBhvr>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 presetClass="entr" presetSubtype="4" fill="hold" grpId="6" nodeType="afterEffect">
                                  <p:stCondLst>
                                    <p:cond delay="0"/>
                                  </p:stCondLst>
                                  <p:iterate>
                                    <p:tmAbs val="0"/>
                                  </p:iterate>
                                  <p:childTnLst>
                                    <p:set>
                                      <p:cBhvr>
                                        <p:cTn id="30" fill="hold"/>
                                        <p:tgtEl>
                                          <p:spTgt spid="152"/>
                                        </p:tgtEl>
                                        <p:attrNameLst>
                                          <p:attrName>style.visibility</p:attrName>
                                        </p:attrNameLst>
                                      </p:cBhvr>
                                      <p:to>
                                        <p:strVal val="visible"/>
                                      </p:to>
                                    </p:set>
                                    <p:anim calcmode="lin" valueType="num">
                                      <p:cBhvr>
                                        <p:cTn id="31" dur="1000" fill="hold"/>
                                        <p:tgtEl>
                                          <p:spTgt spid="152"/>
                                        </p:tgtEl>
                                        <p:attrNameLst>
                                          <p:attrName>ppt_x</p:attrName>
                                        </p:attrNameLst>
                                      </p:cBhvr>
                                      <p:tavLst>
                                        <p:tav tm="0">
                                          <p:val>
                                            <p:strVal val="#ppt_x"/>
                                          </p:val>
                                        </p:tav>
                                        <p:tav tm="100000">
                                          <p:val>
                                            <p:strVal val="#ppt_x"/>
                                          </p:val>
                                        </p:tav>
                                      </p:tavLst>
                                    </p:anim>
                                    <p:anim calcmode="lin" valueType="num">
                                      <p:cBhvr>
                                        <p:cTn id="32" dur="1000" fill="hold"/>
                                        <p:tgtEl>
                                          <p:spTgt spid="152"/>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2" presetClass="entr" presetSubtype="1" fill="hold" grpId="7" nodeType="afterEffect">
                                  <p:stCondLst>
                                    <p:cond delay="0"/>
                                  </p:stCondLst>
                                  <p:iterate>
                                    <p:tmAbs val="0"/>
                                  </p:iterate>
                                  <p:childTnLst>
                                    <p:set>
                                      <p:cBhvr>
                                        <p:cTn id="35" fill="hold"/>
                                        <p:tgtEl>
                                          <p:spTgt spid="144"/>
                                        </p:tgtEl>
                                        <p:attrNameLst>
                                          <p:attrName>style.visibility</p:attrName>
                                        </p:attrNameLst>
                                      </p:cBhvr>
                                      <p:to>
                                        <p:strVal val="visible"/>
                                      </p:to>
                                    </p:set>
                                    <p:animEffect transition="in" filter="wipe(up)">
                                      <p:cBhvr>
                                        <p:cTn id="36" dur="500"/>
                                        <p:tgtEl>
                                          <p:spTgt spid="144"/>
                                        </p:tgtEl>
                                      </p:cBhvr>
                                    </p:animEffect>
                                  </p:childTnLst>
                                </p:cTn>
                              </p:par>
                            </p:childTnLst>
                          </p:cTn>
                        </p:par>
                        <p:par>
                          <p:cTn id="37" fill="hold">
                            <p:stCondLst>
                              <p:cond delay="5000"/>
                            </p:stCondLst>
                            <p:childTnLst>
                              <p:par>
                                <p:cTn id="38" presetID="19" presetClass="entr" presetSubtype="10" fill="hold" grpId="8" nodeType="afterEffect">
                                  <p:stCondLst>
                                    <p:cond delay="0"/>
                                  </p:stCondLst>
                                  <p:iterate>
                                    <p:tmAbs val="0"/>
                                  </p:iterate>
                                  <p:childTnLst>
                                    <p:set>
                                      <p:cBhvr>
                                        <p:cTn id="39" fill="hold"/>
                                        <p:tgtEl>
                                          <p:spTgt spid="155"/>
                                        </p:tgtEl>
                                        <p:attrNameLst>
                                          <p:attrName>style.visibility</p:attrName>
                                        </p:attrNameLst>
                                      </p:cBhvr>
                                      <p:to>
                                        <p:strVal val="visible"/>
                                      </p:to>
                                    </p:set>
                                    <p:anim calcmode="lin" valueType="num">
                                      <p:cBhvr>
                                        <p:cTn id="40" dur="500" fill="hold"/>
                                        <p:tgtEl>
                                          <p:spTgt spid="155"/>
                                        </p:tgtEl>
                                        <p:attrNameLst>
                                          <p:attrName>ppt_w</p:attrName>
                                        </p:attrNameLst>
                                      </p:cBhvr>
                                      <p:tavLst>
                                        <p:tav tm="0" fmla="#ppt_w*sin(2.5*pi*$)">
                                          <p:val>
                                            <p:fltVal val="0"/>
                                          </p:val>
                                        </p:tav>
                                        <p:tav tm="100000">
                                          <p:val>
                                            <p:fltVal val="1"/>
                                          </p:val>
                                        </p:tav>
                                      </p:tavLst>
                                    </p:anim>
                                    <p:anim calcmode="lin" valueType="num">
                                      <p:cBhvr>
                                        <p:cTn id="41" dur="500" fill="hold"/>
                                        <p:tgtEl>
                                          <p:spTgt spid="155"/>
                                        </p:tgtEl>
                                        <p:attrNameLst>
                                          <p:attrName>ppt_h</p:attrName>
                                        </p:attrNameLst>
                                      </p:cBhvr>
                                      <p:tavLst>
                                        <p:tav tm="0">
                                          <p:val>
                                            <p:strVal val="#ppt_h"/>
                                          </p:val>
                                        </p:tav>
                                        <p:tav tm="100000">
                                          <p:val>
                                            <p:strVal val="#ppt_h"/>
                                          </p:val>
                                        </p:tav>
                                      </p:tavLst>
                                    </p:anim>
                                  </p:childTnLst>
                                </p:cTn>
                              </p:par>
                            </p:childTnLst>
                          </p:cTn>
                        </p:par>
                        <p:par>
                          <p:cTn id="42" fill="hold">
                            <p:stCondLst>
                              <p:cond delay="5500"/>
                            </p:stCondLst>
                            <p:childTnLst>
                              <p:par>
                                <p:cTn id="43" presetID="2" presetClass="entr" presetSubtype="4" fill="hold" grpId="9" nodeType="afterEffect">
                                  <p:stCondLst>
                                    <p:cond delay="0"/>
                                  </p:stCondLst>
                                  <p:iterate>
                                    <p:tmAbs val="0"/>
                                  </p:iterate>
                                  <p:childTnLst>
                                    <p:set>
                                      <p:cBhvr>
                                        <p:cTn id="44" fill="hold"/>
                                        <p:tgtEl>
                                          <p:spTgt spid="156"/>
                                        </p:tgtEl>
                                        <p:attrNameLst>
                                          <p:attrName>style.visibility</p:attrName>
                                        </p:attrNameLst>
                                      </p:cBhvr>
                                      <p:to>
                                        <p:strVal val="visible"/>
                                      </p:to>
                                    </p:set>
                                    <p:anim calcmode="lin" valueType="num">
                                      <p:cBhvr>
                                        <p:cTn id="45" dur="500" fill="hold"/>
                                        <p:tgtEl>
                                          <p:spTgt spid="156"/>
                                        </p:tgtEl>
                                        <p:attrNameLst>
                                          <p:attrName>ppt_x</p:attrName>
                                        </p:attrNameLst>
                                      </p:cBhvr>
                                      <p:tavLst>
                                        <p:tav tm="0">
                                          <p:val>
                                            <p:strVal val="#ppt_x"/>
                                          </p:val>
                                        </p:tav>
                                        <p:tav tm="100000">
                                          <p:val>
                                            <p:strVal val="#ppt_x"/>
                                          </p:val>
                                        </p:tav>
                                      </p:tavLst>
                                    </p:anim>
                                    <p:anim calcmode="lin" valueType="num">
                                      <p:cBhvr>
                                        <p:cTn id="46" dur="500" fill="hold"/>
                                        <p:tgtEl>
                                          <p:spTgt spid="156"/>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2" presetClass="entr" presetSubtype="4" fill="hold" grpId="10" nodeType="afterEffect">
                                  <p:stCondLst>
                                    <p:cond delay="0"/>
                                  </p:stCondLst>
                                  <p:iterate>
                                    <p:tmAbs val="0"/>
                                  </p:iterate>
                                  <p:childTnLst>
                                    <p:set>
                                      <p:cBhvr>
                                        <p:cTn id="49" fill="hold"/>
                                        <p:tgtEl>
                                          <p:spTgt spid="159"/>
                                        </p:tgtEl>
                                        <p:attrNameLst>
                                          <p:attrName>style.visibility</p:attrName>
                                        </p:attrNameLst>
                                      </p:cBhvr>
                                      <p:to>
                                        <p:strVal val="visible"/>
                                      </p:to>
                                    </p:set>
                                    <p:anim calcmode="lin" valueType="num">
                                      <p:cBhvr>
                                        <p:cTn id="50" dur="1000" fill="hold"/>
                                        <p:tgtEl>
                                          <p:spTgt spid="159"/>
                                        </p:tgtEl>
                                        <p:attrNameLst>
                                          <p:attrName>ppt_x</p:attrName>
                                        </p:attrNameLst>
                                      </p:cBhvr>
                                      <p:tavLst>
                                        <p:tav tm="0">
                                          <p:val>
                                            <p:strVal val="#ppt_x"/>
                                          </p:val>
                                        </p:tav>
                                        <p:tav tm="100000">
                                          <p:val>
                                            <p:strVal val="#ppt_x"/>
                                          </p:val>
                                        </p:tav>
                                      </p:tavLst>
                                    </p:anim>
                                    <p:anim calcmode="lin" valueType="num">
                                      <p:cBhvr>
                                        <p:cTn id="51" dur="1000" fill="hold"/>
                                        <p:tgtEl>
                                          <p:spTgt spid="159"/>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2" presetClass="entr" presetSubtype="4" fill="hold" grpId="11" nodeType="afterEffect">
                                  <p:stCondLst>
                                    <p:cond delay="0"/>
                                  </p:stCondLst>
                                  <p:iterate>
                                    <p:tmAbs val="0"/>
                                  </p:iterate>
                                  <p:childTnLst>
                                    <p:set>
                                      <p:cBhvr>
                                        <p:cTn id="54" fill="hold"/>
                                        <p:tgtEl>
                                          <p:spTgt spid="143"/>
                                        </p:tgtEl>
                                        <p:attrNameLst>
                                          <p:attrName>style.visibility</p:attrName>
                                        </p:attrNameLst>
                                      </p:cBhvr>
                                      <p:to>
                                        <p:strVal val="visible"/>
                                      </p:to>
                                    </p:set>
                                    <p:animEffect transition="in" filter="wipe(down)">
                                      <p:cBhvr>
                                        <p:cTn id="55" dur="500"/>
                                        <p:tgtEl>
                                          <p:spTgt spid="143"/>
                                        </p:tgtEl>
                                      </p:cBhvr>
                                    </p:animEffect>
                                  </p:childTnLst>
                                </p:cTn>
                              </p:par>
                            </p:childTnLst>
                          </p:cTn>
                        </p:par>
                        <p:par>
                          <p:cTn id="56" fill="hold">
                            <p:stCondLst>
                              <p:cond delay="7500"/>
                            </p:stCondLst>
                            <p:childTnLst>
                              <p:par>
                                <p:cTn id="57" presetID="19" presetClass="entr" presetSubtype="10" fill="hold" grpId="12" nodeType="afterEffect">
                                  <p:stCondLst>
                                    <p:cond delay="0"/>
                                  </p:stCondLst>
                                  <p:iterate>
                                    <p:tmAbs val="0"/>
                                  </p:iterate>
                                  <p:childTnLst>
                                    <p:set>
                                      <p:cBhvr>
                                        <p:cTn id="58" fill="hold"/>
                                        <p:tgtEl>
                                          <p:spTgt spid="160"/>
                                        </p:tgtEl>
                                        <p:attrNameLst>
                                          <p:attrName>style.visibility</p:attrName>
                                        </p:attrNameLst>
                                      </p:cBhvr>
                                      <p:to>
                                        <p:strVal val="visible"/>
                                      </p:to>
                                    </p:set>
                                    <p:anim calcmode="lin" valueType="num">
                                      <p:cBhvr>
                                        <p:cTn id="59" dur="500" fill="hold"/>
                                        <p:tgtEl>
                                          <p:spTgt spid="160"/>
                                        </p:tgtEl>
                                        <p:attrNameLst>
                                          <p:attrName>ppt_w</p:attrName>
                                        </p:attrNameLst>
                                      </p:cBhvr>
                                      <p:tavLst>
                                        <p:tav tm="0" fmla="#ppt_w*sin(2.5*pi*$)">
                                          <p:val>
                                            <p:fltVal val="0"/>
                                          </p:val>
                                        </p:tav>
                                        <p:tav tm="100000">
                                          <p:val>
                                            <p:fltVal val="1"/>
                                          </p:val>
                                        </p:tav>
                                      </p:tavLst>
                                    </p:anim>
                                    <p:anim calcmode="lin" valueType="num">
                                      <p:cBhvr>
                                        <p:cTn id="60" dur="500" fill="hold"/>
                                        <p:tgtEl>
                                          <p:spTgt spid="160"/>
                                        </p:tgtEl>
                                        <p:attrNameLst>
                                          <p:attrName>ppt_h</p:attrName>
                                        </p:attrNameLst>
                                      </p:cBhvr>
                                      <p:tavLst>
                                        <p:tav tm="0">
                                          <p:val>
                                            <p:strVal val="#ppt_h"/>
                                          </p:val>
                                        </p:tav>
                                        <p:tav tm="100000">
                                          <p:val>
                                            <p:strVal val="#ppt_h"/>
                                          </p:val>
                                        </p:tav>
                                      </p:tavLst>
                                    </p:anim>
                                  </p:childTnLst>
                                </p:cTn>
                              </p:par>
                            </p:childTnLst>
                          </p:cTn>
                        </p:par>
                        <p:par>
                          <p:cTn id="61" fill="hold">
                            <p:stCondLst>
                              <p:cond delay="8000"/>
                            </p:stCondLst>
                            <p:childTnLst>
                              <p:par>
                                <p:cTn id="62" presetID="2" presetClass="entr" presetSubtype="1" fill="hold" grpId="13" nodeType="afterEffect">
                                  <p:stCondLst>
                                    <p:cond delay="0"/>
                                  </p:stCondLst>
                                  <p:iterate>
                                    <p:tmAbs val="0"/>
                                  </p:iterate>
                                  <p:childTnLst>
                                    <p:set>
                                      <p:cBhvr>
                                        <p:cTn id="63" fill="hold"/>
                                        <p:tgtEl>
                                          <p:spTgt spid="161"/>
                                        </p:tgtEl>
                                        <p:attrNameLst>
                                          <p:attrName>style.visibility</p:attrName>
                                        </p:attrNameLst>
                                      </p:cBhvr>
                                      <p:to>
                                        <p:strVal val="visible"/>
                                      </p:to>
                                    </p:set>
                                    <p:anim calcmode="lin" valueType="num">
                                      <p:cBhvr>
                                        <p:cTn id="64" dur="500" fill="hold"/>
                                        <p:tgtEl>
                                          <p:spTgt spid="161"/>
                                        </p:tgtEl>
                                        <p:attrNameLst>
                                          <p:attrName>ppt_x</p:attrName>
                                        </p:attrNameLst>
                                      </p:cBhvr>
                                      <p:tavLst>
                                        <p:tav tm="0">
                                          <p:val>
                                            <p:strVal val="#ppt_x"/>
                                          </p:val>
                                        </p:tav>
                                        <p:tav tm="100000">
                                          <p:val>
                                            <p:strVal val="#ppt_x"/>
                                          </p:val>
                                        </p:tav>
                                      </p:tavLst>
                                    </p:anim>
                                    <p:anim calcmode="lin" valueType="num">
                                      <p:cBhvr>
                                        <p:cTn id="65" dur="500" fill="hold"/>
                                        <p:tgtEl>
                                          <p:spTgt spid="161"/>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4" nodeType="clickEffect">
                                  <p:stCondLst>
                                    <p:cond delay="0"/>
                                  </p:stCondLst>
                                  <p:iterate>
                                    <p:tmAbs val="0"/>
                                  </p:iterate>
                                  <p:childTnLst>
                                    <p:anim calcmode="lin" valueType="num">
                                      <p:cBhvr>
                                        <p:cTn id="69" dur="1000" fill="hold"/>
                                        <p:tgtEl>
                                          <p:spTgt spid="143"/>
                                        </p:tgtEl>
                                        <p:attrNameLst>
                                          <p:attrName>ppt_x</p:attrName>
                                        </p:attrNameLst>
                                      </p:cBhvr>
                                      <p:tavLst>
                                        <p:tav tm="0">
                                          <p:val>
                                            <p:strVal val="ppt_x"/>
                                          </p:val>
                                        </p:tav>
                                        <p:tav tm="100000">
                                          <p:val>
                                            <p:strVal val="ppt_x"/>
                                          </p:val>
                                        </p:tav>
                                      </p:tavLst>
                                    </p:anim>
                                    <p:anim calcmode="lin" valueType="num">
                                      <p:cBhvr>
                                        <p:cTn id="70" dur="1000" fill="hold"/>
                                        <p:tgtEl>
                                          <p:spTgt spid="143"/>
                                        </p:tgtEl>
                                        <p:attrNameLst>
                                          <p:attrName>ppt_y</p:attrName>
                                        </p:attrNameLst>
                                      </p:cBhvr>
                                      <p:tavLst>
                                        <p:tav tm="0">
                                          <p:val>
                                            <p:strVal val="ppt_y"/>
                                          </p:val>
                                        </p:tav>
                                        <p:tav tm="100000">
                                          <p:val>
                                            <p:strVal val="1+ppt_h/2"/>
                                          </p:val>
                                        </p:tav>
                                      </p:tavLst>
                                    </p:anim>
                                    <p:set>
                                      <p:cBhvr>
                                        <p:cTn id="71" fill="hold">
                                          <p:stCondLst>
                                            <p:cond delay="999"/>
                                          </p:stCondLst>
                                        </p:cTn>
                                        <p:tgtEl>
                                          <p:spTgt spid="143"/>
                                        </p:tgtEl>
                                        <p:attrNameLst>
                                          <p:attrName>style.visibility</p:attrName>
                                        </p:attrNameLst>
                                      </p:cBhvr>
                                      <p:to>
                                        <p:strVal val="hidden"/>
                                      </p:to>
                                    </p:set>
                                  </p:childTnLst>
                                </p:cTn>
                              </p:par>
                            </p:childTnLst>
                          </p:cTn>
                        </p:par>
                        <p:par>
                          <p:cTn id="72" fill="hold">
                            <p:stCondLst>
                              <p:cond delay="1000"/>
                            </p:stCondLst>
                            <p:childTnLst>
                              <p:par>
                                <p:cTn id="73" presetID="2" presetClass="exit" presetSubtype="4" fill="hold" grpId="15" nodeType="afterEffect">
                                  <p:stCondLst>
                                    <p:cond delay="0"/>
                                  </p:stCondLst>
                                  <p:iterate>
                                    <p:tmAbs val="0"/>
                                  </p:iterate>
                                  <p:childTnLst>
                                    <p:anim calcmode="lin" valueType="num">
                                      <p:cBhvr>
                                        <p:cTn id="74" dur="1000" fill="hold"/>
                                        <p:tgtEl>
                                          <p:spTgt spid="144"/>
                                        </p:tgtEl>
                                        <p:attrNameLst>
                                          <p:attrName>ppt_x</p:attrName>
                                        </p:attrNameLst>
                                      </p:cBhvr>
                                      <p:tavLst>
                                        <p:tav tm="0">
                                          <p:val>
                                            <p:strVal val="ppt_x"/>
                                          </p:val>
                                        </p:tav>
                                        <p:tav tm="100000">
                                          <p:val>
                                            <p:strVal val="ppt_x"/>
                                          </p:val>
                                        </p:tav>
                                      </p:tavLst>
                                    </p:anim>
                                    <p:anim calcmode="lin" valueType="num">
                                      <p:cBhvr>
                                        <p:cTn id="75" dur="1000" fill="hold"/>
                                        <p:tgtEl>
                                          <p:spTgt spid="144"/>
                                        </p:tgtEl>
                                        <p:attrNameLst>
                                          <p:attrName>ppt_y</p:attrName>
                                        </p:attrNameLst>
                                      </p:cBhvr>
                                      <p:tavLst>
                                        <p:tav tm="0">
                                          <p:val>
                                            <p:strVal val="ppt_y"/>
                                          </p:val>
                                        </p:tav>
                                        <p:tav tm="100000">
                                          <p:val>
                                            <p:strVal val="1+ppt_h/2"/>
                                          </p:val>
                                        </p:tav>
                                      </p:tavLst>
                                    </p:anim>
                                    <p:set>
                                      <p:cBhvr>
                                        <p:cTn id="76" fill="hold">
                                          <p:stCondLst>
                                            <p:cond delay="999"/>
                                          </p:stCondLst>
                                        </p:cTn>
                                        <p:tgtEl>
                                          <p:spTgt spid="144"/>
                                        </p:tgtEl>
                                        <p:attrNameLst>
                                          <p:attrName>style.visibility</p:attrName>
                                        </p:attrNameLst>
                                      </p:cBhvr>
                                      <p:to>
                                        <p:strVal val="hidden"/>
                                      </p:to>
                                    </p:set>
                                  </p:childTnLst>
                                </p:cTn>
                              </p:par>
                            </p:childTnLst>
                          </p:cTn>
                        </p:par>
                        <p:par>
                          <p:cTn id="77" fill="hold">
                            <p:stCondLst>
                              <p:cond delay="2000"/>
                            </p:stCondLst>
                            <p:childTnLst>
                              <p:par>
                                <p:cTn id="78" presetID="2" presetClass="exit" presetSubtype="4" fill="hold" grpId="16" nodeType="afterEffect">
                                  <p:stCondLst>
                                    <p:cond delay="0"/>
                                  </p:stCondLst>
                                  <p:iterate>
                                    <p:tmAbs val="0"/>
                                  </p:iterate>
                                  <p:childTnLst>
                                    <p:anim calcmode="lin" valueType="num">
                                      <p:cBhvr>
                                        <p:cTn id="79" dur="1000" fill="hold"/>
                                        <p:tgtEl>
                                          <p:spTgt spid="152"/>
                                        </p:tgtEl>
                                        <p:attrNameLst>
                                          <p:attrName>ppt_x</p:attrName>
                                        </p:attrNameLst>
                                      </p:cBhvr>
                                      <p:tavLst>
                                        <p:tav tm="0">
                                          <p:val>
                                            <p:strVal val="ppt_x"/>
                                          </p:val>
                                        </p:tav>
                                        <p:tav tm="100000">
                                          <p:val>
                                            <p:strVal val="ppt_x"/>
                                          </p:val>
                                        </p:tav>
                                      </p:tavLst>
                                    </p:anim>
                                    <p:anim calcmode="lin" valueType="num">
                                      <p:cBhvr>
                                        <p:cTn id="80" dur="1000" fill="hold"/>
                                        <p:tgtEl>
                                          <p:spTgt spid="152"/>
                                        </p:tgtEl>
                                        <p:attrNameLst>
                                          <p:attrName>ppt_y</p:attrName>
                                        </p:attrNameLst>
                                      </p:cBhvr>
                                      <p:tavLst>
                                        <p:tav tm="0">
                                          <p:val>
                                            <p:strVal val="ppt_y"/>
                                          </p:val>
                                        </p:tav>
                                        <p:tav tm="100000">
                                          <p:val>
                                            <p:strVal val="1+ppt_h/2"/>
                                          </p:val>
                                        </p:tav>
                                      </p:tavLst>
                                    </p:anim>
                                    <p:set>
                                      <p:cBhvr>
                                        <p:cTn id="81" fill="hold">
                                          <p:stCondLst>
                                            <p:cond delay="999"/>
                                          </p:stCondLst>
                                        </p:cTn>
                                        <p:tgtEl>
                                          <p:spTgt spid="152"/>
                                        </p:tgtEl>
                                        <p:attrNameLst>
                                          <p:attrName>style.visibility</p:attrName>
                                        </p:attrNameLst>
                                      </p:cBhvr>
                                      <p:to>
                                        <p:strVal val="hidden"/>
                                      </p:to>
                                    </p:set>
                                  </p:childTnLst>
                                </p:cTn>
                              </p:par>
                            </p:childTnLst>
                          </p:cTn>
                        </p:par>
                        <p:par>
                          <p:cTn id="82" fill="hold">
                            <p:stCondLst>
                              <p:cond delay="3000"/>
                            </p:stCondLst>
                            <p:childTnLst>
                              <p:par>
                                <p:cTn id="83" presetID="2" presetClass="exit" presetSubtype="4" fill="hold" grpId="17" nodeType="afterEffect">
                                  <p:stCondLst>
                                    <p:cond delay="0"/>
                                  </p:stCondLst>
                                  <p:iterate>
                                    <p:tmAbs val="0"/>
                                  </p:iterate>
                                  <p:childTnLst>
                                    <p:anim calcmode="lin" valueType="num">
                                      <p:cBhvr>
                                        <p:cTn id="84" dur="1000" fill="hold"/>
                                        <p:tgtEl>
                                          <p:spTgt spid="155"/>
                                        </p:tgtEl>
                                        <p:attrNameLst>
                                          <p:attrName>ppt_x</p:attrName>
                                        </p:attrNameLst>
                                      </p:cBhvr>
                                      <p:tavLst>
                                        <p:tav tm="0">
                                          <p:val>
                                            <p:strVal val="ppt_x"/>
                                          </p:val>
                                        </p:tav>
                                        <p:tav tm="100000">
                                          <p:val>
                                            <p:strVal val="ppt_x"/>
                                          </p:val>
                                        </p:tav>
                                      </p:tavLst>
                                    </p:anim>
                                    <p:anim calcmode="lin" valueType="num">
                                      <p:cBhvr>
                                        <p:cTn id="85" dur="1000" fill="hold"/>
                                        <p:tgtEl>
                                          <p:spTgt spid="155"/>
                                        </p:tgtEl>
                                        <p:attrNameLst>
                                          <p:attrName>ppt_y</p:attrName>
                                        </p:attrNameLst>
                                      </p:cBhvr>
                                      <p:tavLst>
                                        <p:tav tm="0">
                                          <p:val>
                                            <p:strVal val="ppt_y"/>
                                          </p:val>
                                        </p:tav>
                                        <p:tav tm="100000">
                                          <p:val>
                                            <p:strVal val="1+ppt_h/2"/>
                                          </p:val>
                                        </p:tav>
                                      </p:tavLst>
                                    </p:anim>
                                    <p:set>
                                      <p:cBhvr>
                                        <p:cTn id="86" fill="hold">
                                          <p:stCondLst>
                                            <p:cond delay="999"/>
                                          </p:stCondLst>
                                        </p:cTn>
                                        <p:tgtEl>
                                          <p:spTgt spid="155"/>
                                        </p:tgtEl>
                                        <p:attrNameLst>
                                          <p:attrName>style.visibility</p:attrName>
                                        </p:attrNameLst>
                                      </p:cBhvr>
                                      <p:to>
                                        <p:strVal val="hidden"/>
                                      </p:to>
                                    </p:set>
                                  </p:childTnLst>
                                </p:cTn>
                              </p:par>
                            </p:childTnLst>
                          </p:cTn>
                        </p:par>
                        <p:par>
                          <p:cTn id="87" fill="hold">
                            <p:stCondLst>
                              <p:cond delay="4000"/>
                            </p:stCondLst>
                            <p:childTnLst>
                              <p:par>
                                <p:cTn id="88" presetID="2" presetClass="exit" presetSubtype="4" fill="hold" grpId="18" nodeType="afterEffect">
                                  <p:stCondLst>
                                    <p:cond delay="0"/>
                                  </p:stCondLst>
                                  <p:iterate>
                                    <p:tmAbs val="0"/>
                                  </p:iterate>
                                  <p:childTnLst>
                                    <p:anim calcmode="lin" valueType="num">
                                      <p:cBhvr>
                                        <p:cTn id="89" dur="1000" fill="hold"/>
                                        <p:tgtEl>
                                          <p:spTgt spid="156"/>
                                        </p:tgtEl>
                                        <p:attrNameLst>
                                          <p:attrName>ppt_x</p:attrName>
                                        </p:attrNameLst>
                                      </p:cBhvr>
                                      <p:tavLst>
                                        <p:tav tm="0">
                                          <p:val>
                                            <p:strVal val="ppt_x"/>
                                          </p:val>
                                        </p:tav>
                                        <p:tav tm="100000">
                                          <p:val>
                                            <p:strVal val="ppt_x"/>
                                          </p:val>
                                        </p:tav>
                                      </p:tavLst>
                                    </p:anim>
                                    <p:anim calcmode="lin" valueType="num">
                                      <p:cBhvr>
                                        <p:cTn id="90" dur="1000" fill="hold"/>
                                        <p:tgtEl>
                                          <p:spTgt spid="156"/>
                                        </p:tgtEl>
                                        <p:attrNameLst>
                                          <p:attrName>ppt_y</p:attrName>
                                        </p:attrNameLst>
                                      </p:cBhvr>
                                      <p:tavLst>
                                        <p:tav tm="0">
                                          <p:val>
                                            <p:strVal val="ppt_y"/>
                                          </p:val>
                                        </p:tav>
                                        <p:tav tm="100000">
                                          <p:val>
                                            <p:strVal val="1+ppt_h/2"/>
                                          </p:val>
                                        </p:tav>
                                      </p:tavLst>
                                    </p:anim>
                                    <p:set>
                                      <p:cBhvr>
                                        <p:cTn id="91" fill="hold">
                                          <p:stCondLst>
                                            <p:cond delay="999"/>
                                          </p:stCondLst>
                                        </p:cTn>
                                        <p:tgtEl>
                                          <p:spTgt spid="156"/>
                                        </p:tgtEl>
                                        <p:attrNameLst>
                                          <p:attrName>style.visibility</p:attrName>
                                        </p:attrNameLst>
                                      </p:cBhvr>
                                      <p:to>
                                        <p:strVal val="hidden"/>
                                      </p:to>
                                    </p:set>
                                  </p:childTnLst>
                                </p:cTn>
                              </p:par>
                            </p:childTnLst>
                          </p:cTn>
                        </p:par>
                        <p:par>
                          <p:cTn id="92" fill="hold">
                            <p:stCondLst>
                              <p:cond delay="5000"/>
                            </p:stCondLst>
                            <p:childTnLst>
                              <p:par>
                                <p:cTn id="93" presetID="2" presetClass="exit" presetSubtype="4" fill="hold" grpId="19" nodeType="afterEffect">
                                  <p:stCondLst>
                                    <p:cond delay="0"/>
                                  </p:stCondLst>
                                  <p:iterate>
                                    <p:tmAbs val="0"/>
                                  </p:iterate>
                                  <p:childTnLst>
                                    <p:anim calcmode="lin" valueType="num">
                                      <p:cBhvr>
                                        <p:cTn id="94" dur="1000" fill="hold"/>
                                        <p:tgtEl>
                                          <p:spTgt spid="159"/>
                                        </p:tgtEl>
                                        <p:attrNameLst>
                                          <p:attrName>ppt_x</p:attrName>
                                        </p:attrNameLst>
                                      </p:cBhvr>
                                      <p:tavLst>
                                        <p:tav tm="0">
                                          <p:val>
                                            <p:strVal val="ppt_x"/>
                                          </p:val>
                                        </p:tav>
                                        <p:tav tm="100000">
                                          <p:val>
                                            <p:strVal val="ppt_x"/>
                                          </p:val>
                                        </p:tav>
                                      </p:tavLst>
                                    </p:anim>
                                    <p:anim calcmode="lin" valueType="num">
                                      <p:cBhvr>
                                        <p:cTn id="95" dur="1000" fill="hold"/>
                                        <p:tgtEl>
                                          <p:spTgt spid="159"/>
                                        </p:tgtEl>
                                        <p:attrNameLst>
                                          <p:attrName>ppt_y</p:attrName>
                                        </p:attrNameLst>
                                      </p:cBhvr>
                                      <p:tavLst>
                                        <p:tav tm="0">
                                          <p:val>
                                            <p:strVal val="ppt_y"/>
                                          </p:val>
                                        </p:tav>
                                        <p:tav tm="100000">
                                          <p:val>
                                            <p:strVal val="1+ppt_h/2"/>
                                          </p:val>
                                        </p:tav>
                                      </p:tavLst>
                                    </p:anim>
                                    <p:set>
                                      <p:cBhvr>
                                        <p:cTn id="96" fill="hold">
                                          <p:stCondLst>
                                            <p:cond delay="999"/>
                                          </p:stCondLst>
                                        </p:cTn>
                                        <p:tgtEl>
                                          <p:spTgt spid="159"/>
                                        </p:tgtEl>
                                        <p:attrNameLst>
                                          <p:attrName>style.visibility</p:attrName>
                                        </p:attrNameLst>
                                      </p:cBhvr>
                                      <p:to>
                                        <p:strVal val="hidden"/>
                                      </p:to>
                                    </p:set>
                                  </p:childTnLst>
                                </p:cTn>
                              </p:par>
                            </p:childTnLst>
                          </p:cTn>
                        </p:par>
                        <p:par>
                          <p:cTn id="97" fill="hold">
                            <p:stCondLst>
                              <p:cond delay="6000"/>
                            </p:stCondLst>
                            <p:childTnLst>
                              <p:par>
                                <p:cTn id="98" presetID="2" presetClass="exit" presetSubtype="4" fill="hold" grpId="20" nodeType="afterEffect">
                                  <p:stCondLst>
                                    <p:cond delay="0"/>
                                  </p:stCondLst>
                                  <p:iterate>
                                    <p:tmAbs val="0"/>
                                  </p:iterate>
                                  <p:childTnLst>
                                    <p:anim calcmode="lin" valueType="num">
                                      <p:cBhvr>
                                        <p:cTn id="99" dur="1000" fill="hold"/>
                                        <p:tgtEl>
                                          <p:spTgt spid="160"/>
                                        </p:tgtEl>
                                        <p:attrNameLst>
                                          <p:attrName>ppt_x</p:attrName>
                                        </p:attrNameLst>
                                      </p:cBhvr>
                                      <p:tavLst>
                                        <p:tav tm="0">
                                          <p:val>
                                            <p:strVal val="ppt_x"/>
                                          </p:val>
                                        </p:tav>
                                        <p:tav tm="100000">
                                          <p:val>
                                            <p:strVal val="ppt_x"/>
                                          </p:val>
                                        </p:tav>
                                      </p:tavLst>
                                    </p:anim>
                                    <p:anim calcmode="lin" valueType="num">
                                      <p:cBhvr>
                                        <p:cTn id="100" dur="1000" fill="hold"/>
                                        <p:tgtEl>
                                          <p:spTgt spid="160"/>
                                        </p:tgtEl>
                                        <p:attrNameLst>
                                          <p:attrName>ppt_y</p:attrName>
                                        </p:attrNameLst>
                                      </p:cBhvr>
                                      <p:tavLst>
                                        <p:tav tm="0">
                                          <p:val>
                                            <p:strVal val="ppt_y"/>
                                          </p:val>
                                        </p:tav>
                                        <p:tav tm="100000">
                                          <p:val>
                                            <p:strVal val="1+ppt_h/2"/>
                                          </p:val>
                                        </p:tav>
                                      </p:tavLst>
                                    </p:anim>
                                    <p:set>
                                      <p:cBhvr>
                                        <p:cTn id="101" fill="hold">
                                          <p:stCondLst>
                                            <p:cond delay="999"/>
                                          </p:stCondLst>
                                        </p:cTn>
                                        <p:tgtEl>
                                          <p:spTgt spid="160"/>
                                        </p:tgtEl>
                                        <p:attrNameLst>
                                          <p:attrName>style.visibility</p:attrName>
                                        </p:attrNameLst>
                                      </p:cBhvr>
                                      <p:to>
                                        <p:strVal val="hidden"/>
                                      </p:to>
                                    </p:set>
                                  </p:childTnLst>
                                </p:cTn>
                              </p:par>
                            </p:childTnLst>
                          </p:cTn>
                        </p:par>
                        <p:par>
                          <p:cTn id="102" fill="hold">
                            <p:stCondLst>
                              <p:cond delay="7000"/>
                            </p:stCondLst>
                            <p:childTnLst>
                              <p:par>
                                <p:cTn id="103" presetID="2" presetClass="exit" presetSubtype="4" fill="hold" grpId="21" nodeType="afterEffect">
                                  <p:stCondLst>
                                    <p:cond delay="0"/>
                                  </p:stCondLst>
                                  <p:iterate>
                                    <p:tmAbs val="0"/>
                                  </p:iterate>
                                  <p:childTnLst>
                                    <p:anim calcmode="lin" valueType="num">
                                      <p:cBhvr>
                                        <p:cTn id="104" dur="1000" fill="hold"/>
                                        <p:tgtEl>
                                          <p:spTgt spid="161"/>
                                        </p:tgtEl>
                                        <p:attrNameLst>
                                          <p:attrName>ppt_x</p:attrName>
                                        </p:attrNameLst>
                                      </p:cBhvr>
                                      <p:tavLst>
                                        <p:tav tm="0">
                                          <p:val>
                                            <p:strVal val="ppt_x"/>
                                          </p:val>
                                        </p:tav>
                                        <p:tav tm="100000">
                                          <p:val>
                                            <p:strVal val="ppt_x"/>
                                          </p:val>
                                        </p:tav>
                                      </p:tavLst>
                                    </p:anim>
                                    <p:anim calcmode="lin" valueType="num">
                                      <p:cBhvr>
                                        <p:cTn id="105" dur="1000" fill="hold"/>
                                        <p:tgtEl>
                                          <p:spTgt spid="161"/>
                                        </p:tgtEl>
                                        <p:attrNameLst>
                                          <p:attrName>ppt_y</p:attrName>
                                        </p:attrNameLst>
                                      </p:cBhvr>
                                      <p:tavLst>
                                        <p:tav tm="0">
                                          <p:val>
                                            <p:strVal val="ppt_y"/>
                                          </p:val>
                                        </p:tav>
                                        <p:tav tm="100000">
                                          <p:val>
                                            <p:strVal val="1+ppt_h/2"/>
                                          </p:val>
                                        </p:tav>
                                      </p:tavLst>
                                    </p:anim>
                                    <p:set>
                                      <p:cBhvr>
                                        <p:cTn id="106" fill="hold">
                                          <p:stCondLst>
                                            <p:cond delay="9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1" animBg="1" advAuto="0"/>
      <p:bldP spid="143" grpId="14" animBg="1" advAuto="0"/>
      <p:bldP spid="144" grpId="7" animBg="1" advAuto="0"/>
      <p:bldP spid="144" grpId="15" animBg="1" advAuto="0"/>
      <p:bldP spid="145" grpId="3" animBg="1" advAuto="0"/>
      <p:bldP spid="146" grpId="1" animBg="1" advAuto="0"/>
      <p:bldP spid="149" grpId="2" animBg="1" advAuto="0"/>
      <p:bldP spid="152" grpId="6" animBg="1" advAuto="0"/>
      <p:bldP spid="152" grpId="16" animBg="1" advAuto="0"/>
      <p:bldP spid="153" grpId="4" animBg="1" advAuto="0"/>
      <p:bldP spid="154" grpId="5" animBg="1" advAuto="0"/>
      <p:bldP spid="155" grpId="8" animBg="1" advAuto="0"/>
      <p:bldP spid="155" grpId="17" animBg="1" advAuto="0"/>
      <p:bldP spid="156" grpId="9" animBg="1" advAuto="0"/>
      <p:bldP spid="156" grpId="18" animBg="1" advAuto="0"/>
      <p:bldP spid="159" grpId="10" animBg="1" advAuto="0"/>
      <p:bldP spid="159" grpId="19" animBg="1" advAuto="0"/>
      <p:bldP spid="160" grpId="12" animBg="1" advAuto="0"/>
      <p:bldP spid="160" grpId="20" animBg="1" advAuto="0"/>
      <p:bldP spid="161" grpId="13" animBg="1" advAuto="0"/>
      <p:bldP spid="161" grpId="2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164" name="HTTP协议简介"/>
          <p:cNvSpPr txBox="1"/>
          <p:nvPr/>
        </p:nvSpPr>
        <p:spPr>
          <a:xfrm>
            <a:off x="749300" y="404812"/>
            <a:ext cx="27669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HTTP协议简介</a:t>
            </a:r>
          </a:p>
        </p:txBody>
      </p:sp>
      <p:sp>
        <p:nvSpPr>
          <p:cNvPr id="165" name="矩形"/>
          <p:cNvSpPr/>
          <p:nvPr/>
        </p:nvSpPr>
        <p:spPr>
          <a:xfrm>
            <a:off x="1403349" y="3930650"/>
            <a:ext cx="4572002" cy="1071563"/>
          </a:xfrm>
          <a:prstGeom prst="rect">
            <a:avLst/>
          </a:prstGeom>
          <a:solidFill>
            <a:srgbClr val="F7F4EE"/>
          </a:solidFill>
          <a:ln w="12700">
            <a:miter lim="400000"/>
          </a:ln>
        </p:spPr>
        <p:txBody>
          <a:bodyPr lIns="45719" rIns="45719" anchor="ctr"/>
          <a:lstStyle/>
          <a:p>
            <a:pPr algn="ctr">
              <a:defRPr>
                <a:solidFill>
                  <a:srgbClr val="FFFFFF"/>
                </a:solidFill>
                <a:latin typeface="Microsoft YaHei"/>
                <a:ea typeface="Microsoft YaHei"/>
                <a:cs typeface="Microsoft YaHei"/>
                <a:sym typeface="Microsoft YaHei"/>
              </a:defRPr>
            </a:pPr>
            <a:endParaRPr/>
          </a:p>
        </p:txBody>
      </p:sp>
      <p:sp>
        <p:nvSpPr>
          <p:cNvPr id="166" name="Hyper Text   Transfer  Protocol"/>
          <p:cNvSpPr txBox="1"/>
          <p:nvPr/>
        </p:nvSpPr>
        <p:spPr>
          <a:xfrm>
            <a:off x="4673600" y="1074737"/>
            <a:ext cx="4171950"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0070C0"/>
                </a:solidFill>
                <a:latin typeface="Microsoft YaHei"/>
                <a:ea typeface="Microsoft YaHei"/>
                <a:cs typeface="Microsoft YaHei"/>
                <a:sym typeface="Microsoft YaHei"/>
              </a:defRPr>
            </a:pPr>
            <a:r>
              <a:t>H</a:t>
            </a:r>
            <a:r>
              <a:rPr sz="2000">
                <a:solidFill>
                  <a:srgbClr val="000000"/>
                </a:solidFill>
              </a:rPr>
              <a:t>yper </a:t>
            </a:r>
            <a:r>
              <a:t>T</a:t>
            </a:r>
            <a:r>
              <a:rPr sz="2000">
                <a:solidFill>
                  <a:srgbClr val="000000"/>
                </a:solidFill>
              </a:rPr>
              <a:t>ext   </a:t>
            </a:r>
            <a:r>
              <a:t>T</a:t>
            </a:r>
            <a:r>
              <a:rPr sz="2000">
                <a:solidFill>
                  <a:srgbClr val="000000"/>
                </a:solidFill>
              </a:rPr>
              <a:t>ransfer  </a:t>
            </a:r>
            <a:r>
              <a:t>P</a:t>
            </a:r>
            <a:r>
              <a:rPr sz="2000">
                <a:solidFill>
                  <a:srgbClr val="000000"/>
                </a:solidFill>
              </a:rPr>
              <a:t>rotocol</a:t>
            </a:r>
          </a:p>
        </p:txBody>
      </p:sp>
      <p:grpSp>
        <p:nvGrpSpPr>
          <p:cNvPr id="169" name="成组"/>
          <p:cNvGrpSpPr/>
          <p:nvPr/>
        </p:nvGrpSpPr>
        <p:grpSpPr>
          <a:xfrm>
            <a:off x="701675" y="1323974"/>
            <a:ext cx="3621670" cy="421642"/>
            <a:chOff x="0" y="0"/>
            <a:chExt cx="3621668" cy="421640"/>
          </a:xfrm>
        </p:grpSpPr>
        <p:sp>
          <p:nvSpPr>
            <p:cNvPr id="167" name="正方形"/>
            <p:cNvSpPr/>
            <p:nvPr/>
          </p:nvSpPr>
          <p:spPr>
            <a:xfrm>
              <a:off x="0" y="79374"/>
              <a:ext cx="214313" cy="214314"/>
            </a:xfrm>
            <a:prstGeom prst="rect">
              <a:avLst/>
            </a:prstGeom>
            <a:noFill/>
            <a:ln w="4445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168" name="什么是超文本(HyperText)？"/>
            <p:cNvSpPr txBox="1"/>
            <p:nvPr/>
          </p:nvSpPr>
          <p:spPr>
            <a:xfrm>
              <a:off x="350838" y="0"/>
              <a:ext cx="3270831"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2000">
                  <a:solidFill>
                    <a:srgbClr val="0070C0"/>
                  </a:solidFill>
                  <a:latin typeface="Microsoft YaHei"/>
                  <a:ea typeface="Microsoft YaHei"/>
                  <a:cs typeface="Microsoft YaHei"/>
                  <a:sym typeface="Microsoft YaHei"/>
                </a:defRPr>
              </a:pPr>
              <a:r>
                <a:t>什么是超文本(HyperText)？</a:t>
              </a:r>
            </a:p>
          </p:txBody>
        </p:sp>
      </p:grpSp>
      <p:grpSp>
        <p:nvGrpSpPr>
          <p:cNvPr id="172" name="成组"/>
          <p:cNvGrpSpPr/>
          <p:nvPr/>
        </p:nvGrpSpPr>
        <p:grpSpPr>
          <a:xfrm>
            <a:off x="716253" y="1344773"/>
            <a:ext cx="377251" cy="230149"/>
            <a:chOff x="3227" y="3205"/>
            <a:chExt cx="377249" cy="230148"/>
          </a:xfrm>
        </p:grpSpPr>
        <p:sp>
          <p:nvSpPr>
            <p:cNvPr id="170" name="三角形"/>
            <p:cNvSpPr/>
            <p:nvPr/>
          </p:nvSpPr>
          <p:spPr>
            <a:xfrm rot="18915817">
              <a:off x="60086" y="53844"/>
              <a:ext cx="58738" cy="185738"/>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171" name="三角形"/>
            <p:cNvSpPr/>
            <p:nvPr/>
          </p:nvSpPr>
          <p:spPr>
            <a:xfrm rot="3136692">
              <a:off x="216455" y="-35850"/>
              <a:ext cx="52388" cy="307976"/>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sp>
        <p:nvSpPr>
          <p:cNvPr id="173" name="包含有超链接(Link)和各种多媒体元素标记(Markup)的文本。这些超文本文件彼此链接，形成网状(Web)，因此又被称为网页(Web Page)。这些链接使用URL表示。最常见的超文本格式是超文本标记语言HTML。"/>
          <p:cNvSpPr txBox="1"/>
          <p:nvPr/>
        </p:nvSpPr>
        <p:spPr>
          <a:xfrm>
            <a:off x="749300" y="1682750"/>
            <a:ext cx="7889875" cy="1005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rPr dirty="0" err="1"/>
              <a:t>包含有超链接</a:t>
            </a:r>
            <a:r>
              <a:rPr dirty="0"/>
              <a:t>(Link)</a:t>
            </a:r>
            <a:r>
              <a:rPr dirty="0" err="1"/>
              <a:t>和各种多媒体元素标记</a:t>
            </a:r>
            <a:r>
              <a:rPr dirty="0"/>
              <a:t>(Markup)</a:t>
            </a:r>
            <a:r>
              <a:rPr dirty="0" err="1"/>
              <a:t>的文本。这些超文本文件彼此链接，形成网状</a:t>
            </a:r>
            <a:r>
              <a:rPr dirty="0"/>
              <a:t>(Web)，</a:t>
            </a:r>
            <a:r>
              <a:rPr dirty="0" err="1"/>
              <a:t>因此又被称为网页</a:t>
            </a:r>
            <a:r>
              <a:rPr dirty="0"/>
              <a:t>(Web Page)。</a:t>
            </a:r>
            <a:r>
              <a:rPr dirty="0" err="1"/>
              <a:t>这些链接使用URL表示。最常见的超文本格式是超文本标记语言HTML</a:t>
            </a:r>
            <a:r>
              <a:rPr dirty="0"/>
              <a:t>。</a:t>
            </a:r>
          </a:p>
        </p:txBody>
      </p:sp>
      <p:grpSp>
        <p:nvGrpSpPr>
          <p:cNvPr id="176" name="成组"/>
          <p:cNvGrpSpPr/>
          <p:nvPr/>
        </p:nvGrpSpPr>
        <p:grpSpPr>
          <a:xfrm>
            <a:off x="727075" y="2747962"/>
            <a:ext cx="2271713" cy="421641"/>
            <a:chOff x="0" y="0"/>
            <a:chExt cx="2271712" cy="421640"/>
          </a:xfrm>
        </p:grpSpPr>
        <p:sp>
          <p:nvSpPr>
            <p:cNvPr id="174" name="正方形"/>
            <p:cNvSpPr/>
            <p:nvPr/>
          </p:nvSpPr>
          <p:spPr>
            <a:xfrm>
              <a:off x="0" y="66674"/>
              <a:ext cx="214313" cy="214314"/>
            </a:xfrm>
            <a:prstGeom prst="rect">
              <a:avLst/>
            </a:prstGeom>
            <a:noFill/>
            <a:ln w="4445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175" name="什么是URL？"/>
            <p:cNvSpPr txBox="1"/>
            <p:nvPr/>
          </p:nvSpPr>
          <p:spPr>
            <a:xfrm>
              <a:off x="350838" y="0"/>
              <a:ext cx="1920875"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000">
                  <a:solidFill>
                    <a:srgbClr val="0070C0"/>
                  </a:solidFill>
                  <a:latin typeface="Microsoft YaHei"/>
                  <a:ea typeface="Microsoft YaHei"/>
                  <a:cs typeface="Microsoft YaHei"/>
                  <a:sym typeface="Microsoft YaHei"/>
                </a:defRPr>
              </a:pPr>
              <a:r>
                <a:t>什么是URL？</a:t>
              </a:r>
            </a:p>
          </p:txBody>
        </p:sp>
      </p:grpSp>
      <p:grpSp>
        <p:nvGrpSpPr>
          <p:cNvPr id="179" name="成组"/>
          <p:cNvGrpSpPr/>
          <p:nvPr/>
        </p:nvGrpSpPr>
        <p:grpSpPr>
          <a:xfrm>
            <a:off x="741653" y="2749225"/>
            <a:ext cx="378673" cy="230838"/>
            <a:chOff x="3227" y="3205"/>
            <a:chExt cx="378671" cy="230837"/>
          </a:xfrm>
        </p:grpSpPr>
        <p:sp>
          <p:nvSpPr>
            <p:cNvPr id="177" name="三角形"/>
            <p:cNvSpPr/>
            <p:nvPr/>
          </p:nvSpPr>
          <p:spPr>
            <a:xfrm rot="18915817">
              <a:off x="60086" y="54330"/>
              <a:ext cx="58738" cy="185738"/>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178" name="三角形"/>
            <p:cNvSpPr/>
            <p:nvPr/>
          </p:nvSpPr>
          <p:spPr>
            <a:xfrm rot="3136692">
              <a:off x="217248" y="-36158"/>
              <a:ext cx="52389" cy="309564"/>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sp>
        <p:nvSpPr>
          <p:cNvPr id="180" name="URL即统一资源定位符(Uniform Resource Locator)，用来唯一地标识万维网中的某一个文档。URL由协议、主机和端口(默认为80)以及文件名三部分构成。如："/>
          <p:cNvSpPr txBox="1"/>
          <p:nvPr/>
        </p:nvSpPr>
        <p:spPr>
          <a:xfrm>
            <a:off x="741362" y="3122612"/>
            <a:ext cx="8064501" cy="1005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rPr dirty="0" err="1"/>
              <a:t>URL即统一资源定位符</a:t>
            </a:r>
            <a:r>
              <a:rPr dirty="0"/>
              <a:t>(Uniform Resource Locator)，</a:t>
            </a:r>
            <a:r>
              <a:rPr dirty="0" err="1"/>
              <a:t>用来唯一地标识万维网中的某一个文档。URL由协议、主机和端口</a:t>
            </a:r>
            <a:r>
              <a:rPr dirty="0"/>
              <a:t>(默认为80)</a:t>
            </a:r>
            <a:r>
              <a:rPr dirty="0" err="1"/>
              <a:t>以及文件名三部分构成。如</a:t>
            </a:r>
            <a:r>
              <a:rPr dirty="0"/>
              <a:t>：</a:t>
            </a:r>
          </a:p>
        </p:txBody>
      </p:sp>
      <p:sp>
        <p:nvSpPr>
          <p:cNvPr id="181" name="http://www.qq.com:80/news/index.html"/>
          <p:cNvSpPr txBox="1"/>
          <p:nvPr/>
        </p:nvSpPr>
        <p:spPr>
          <a:xfrm>
            <a:off x="1517650" y="4000500"/>
            <a:ext cx="4583945"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u="sng">
                <a:solidFill>
                  <a:srgbClr val="C00000"/>
                </a:solidFill>
                <a:latin typeface="Microsoft YaHei"/>
                <a:ea typeface="Microsoft YaHei"/>
                <a:cs typeface="Microsoft YaHei"/>
                <a:sym typeface="Microsoft YaHei"/>
              </a:defRPr>
            </a:pPr>
            <a:r>
              <a:rPr dirty="0" smtClean="0"/>
              <a:t>http://</a:t>
            </a:r>
            <a:r>
              <a:rPr dirty="0">
                <a:solidFill>
                  <a:srgbClr val="1E4649"/>
                </a:solidFill>
              </a:rPr>
              <a:t>www.</a:t>
            </a:r>
            <a:r>
              <a:rPr lang="en-US" altLang="zh-CN" dirty="0">
                <a:solidFill>
                  <a:srgbClr val="1E4649"/>
                </a:solidFill>
              </a:rPr>
              <a:t>oldboy</a:t>
            </a:r>
            <a:r>
              <a:rPr dirty="0" smtClean="0">
                <a:solidFill>
                  <a:srgbClr val="1E4649"/>
                </a:solidFill>
              </a:rPr>
              <a:t>.com:80</a:t>
            </a:r>
            <a:r>
              <a:rPr dirty="0" smtClean="0">
                <a:solidFill>
                  <a:srgbClr val="A6A6A6"/>
                </a:solidFill>
              </a:rPr>
              <a:t>/</a:t>
            </a:r>
            <a:r>
              <a:rPr dirty="0" smtClean="0">
                <a:solidFill>
                  <a:srgbClr val="00B050"/>
                </a:solidFill>
              </a:rPr>
              <a:t>news/index.html</a:t>
            </a:r>
            <a:endParaRPr dirty="0">
              <a:solidFill>
                <a:srgbClr val="00B050"/>
              </a:solidFill>
            </a:endParaRPr>
          </a:p>
        </p:txBody>
      </p:sp>
      <p:sp>
        <p:nvSpPr>
          <p:cNvPr id="182" name="线条"/>
          <p:cNvSpPr/>
          <p:nvPr/>
        </p:nvSpPr>
        <p:spPr>
          <a:xfrm rot="16200000">
            <a:off x="1788318" y="4174331"/>
            <a:ext cx="276226" cy="5286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10800" y="10800"/>
                </a:lnTo>
                <a:lnTo>
                  <a:pt x="0" y="10800"/>
                </a:lnTo>
                <a:lnTo>
                  <a:pt x="10800" y="10800"/>
                </a:lnTo>
                <a:lnTo>
                  <a:pt x="10800" y="21600"/>
                </a:lnTo>
                <a:lnTo>
                  <a:pt x="21600" y="21600"/>
                </a:lnTo>
              </a:path>
            </a:pathLst>
          </a:custGeom>
          <a:ln w="19050">
            <a:solidFill>
              <a:srgbClr val="262673"/>
            </a:solidFill>
          </a:ln>
        </p:spPr>
        <p:txBody>
          <a:bodyPr lIns="45719" rIns="45719" anchor="ctr"/>
          <a:lstStyle/>
          <a:p>
            <a:pPr algn="ctr">
              <a:defRPr>
                <a:latin typeface="Microsoft YaHei"/>
                <a:ea typeface="Microsoft YaHei"/>
                <a:cs typeface="Microsoft YaHei"/>
                <a:sym typeface="Microsoft YaHei"/>
              </a:defRPr>
            </a:pPr>
            <a:endParaRPr/>
          </a:p>
        </p:txBody>
      </p:sp>
      <p:sp>
        <p:nvSpPr>
          <p:cNvPr id="183" name="线条"/>
          <p:cNvSpPr/>
          <p:nvPr/>
        </p:nvSpPr>
        <p:spPr>
          <a:xfrm rot="16200000">
            <a:off x="2971006" y="3583781"/>
            <a:ext cx="273051" cy="17160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10800" y="10800"/>
                </a:lnTo>
                <a:lnTo>
                  <a:pt x="0" y="10800"/>
                </a:lnTo>
                <a:lnTo>
                  <a:pt x="10800" y="10800"/>
                </a:lnTo>
                <a:lnTo>
                  <a:pt x="10800" y="21600"/>
                </a:lnTo>
                <a:lnTo>
                  <a:pt x="21600" y="21600"/>
                </a:lnTo>
              </a:path>
            </a:pathLst>
          </a:custGeom>
          <a:ln w="19050">
            <a:solidFill>
              <a:srgbClr val="002060"/>
            </a:solidFill>
          </a:ln>
        </p:spPr>
        <p:txBody>
          <a:bodyPr lIns="45719" rIns="45719" anchor="ctr"/>
          <a:lstStyle/>
          <a:p>
            <a:pPr algn="ctr">
              <a:defRPr>
                <a:latin typeface="Microsoft YaHei"/>
                <a:ea typeface="Microsoft YaHei"/>
                <a:cs typeface="Microsoft YaHei"/>
                <a:sym typeface="Microsoft YaHei"/>
              </a:defRPr>
            </a:pPr>
            <a:endParaRPr/>
          </a:p>
        </p:txBody>
      </p:sp>
      <p:sp>
        <p:nvSpPr>
          <p:cNvPr id="184" name="线条"/>
          <p:cNvSpPr/>
          <p:nvPr/>
        </p:nvSpPr>
        <p:spPr>
          <a:xfrm rot="16200000">
            <a:off x="4904573" y="3648075"/>
            <a:ext cx="276225" cy="15811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10800" y="10800"/>
                </a:lnTo>
                <a:lnTo>
                  <a:pt x="0" y="10800"/>
                </a:lnTo>
                <a:lnTo>
                  <a:pt x="10800" y="10800"/>
                </a:lnTo>
                <a:lnTo>
                  <a:pt x="10800" y="21600"/>
                </a:lnTo>
                <a:lnTo>
                  <a:pt x="21600" y="21600"/>
                </a:lnTo>
              </a:path>
            </a:pathLst>
          </a:custGeom>
          <a:ln w="19050">
            <a:solidFill>
              <a:srgbClr val="00B050"/>
            </a:solidFill>
          </a:ln>
        </p:spPr>
        <p:txBody>
          <a:bodyPr lIns="45719" rIns="45719" anchor="ctr"/>
          <a:lstStyle/>
          <a:p>
            <a:pPr algn="ctr">
              <a:defRPr>
                <a:latin typeface="Microsoft YaHei"/>
                <a:ea typeface="Microsoft YaHei"/>
                <a:cs typeface="Microsoft YaHei"/>
                <a:sym typeface="Microsoft YaHei"/>
              </a:defRPr>
            </a:pPr>
            <a:endParaRPr/>
          </a:p>
        </p:txBody>
      </p:sp>
      <p:sp>
        <p:nvSpPr>
          <p:cNvPr id="185" name="线条"/>
          <p:cNvSpPr/>
          <p:nvPr/>
        </p:nvSpPr>
        <p:spPr>
          <a:xfrm>
            <a:off x="1662112" y="4591050"/>
            <a:ext cx="571501" cy="0"/>
          </a:xfrm>
          <a:prstGeom prst="line">
            <a:avLst/>
          </a:prstGeom>
          <a:ln>
            <a:solidFill>
              <a:srgbClr val="700000"/>
            </a:solidFill>
          </a:ln>
        </p:spPr>
        <p:txBody>
          <a:bodyPr lIns="45719" rIns="45719"/>
          <a:lstStyle/>
          <a:p>
            <a:endParaRPr/>
          </a:p>
        </p:txBody>
      </p:sp>
      <p:sp>
        <p:nvSpPr>
          <p:cNvPr id="186" name="线条"/>
          <p:cNvSpPr/>
          <p:nvPr/>
        </p:nvSpPr>
        <p:spPr>
          <a:xfrm flipV="1">
            <a:off x="2322512" y="4578350"/>
            <a:ext cx="1643063" cy="12700"/>
          </a:xfrm>
          <a:prstGeom prst="line">
            <a:avLst/>
          </a:prstGeom>
          <a:ln>
            <a:solidFill>
              <a:srgbClr val="000000"/>
            </a:solidFill>
          </a:ln>
        </p:spPr>
        <p:txBody>
          <a:bodyPr lIns="45719" rIns="45719"/>
          <a:lstStyle/>
          <a:p>
            <a:endParaRPr/>
          </a:p>
        </p:txBody>
      </p:sp>
      <p:sp>
        <p:nvSpPr>
          <p:cNvPr id="187" name="线条"/>
          <p:cNvSpPr/>
          <p:nvPr/>
        </p:nvSpPr>
        <p:spPr>
          <a:xfrm>
            <a:off x="4307935" y="4595812"/>
            <a:ext cx="1500188" cy="1"/>
          </a:xfrm>
          <a:prstGeom prst="line">
            <a:avLst/>
          </a:prstGeom>
          <a:ln>
            <a:solidFill>
              <a:srgbClr val="00B050"/>
            </a:solidFill>
          </a:ln>
        </p:spPr>
        <p:txBody>
          <a:bodyPr lIns="45719" rIns="45719"/>
          <a:lstStyle/>
          <a:p>
            <a:endParaRPr/>
          </a:p>
        </p:txBody>
      </p:sp>
      <p:sp>
        <p:nvSpPr>
          <p:cNvPr id="188" name="协议://"/>
          <p:cNvSpPr txBox="1"/>
          <p:nvPr/>
        </p:nvSpPr>
        <p:spPr>
          <a:xfrm>
            <a:off x="1517650" y="4630737"/>
            <a:ext cx="654470" cy="332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400">
                <a:solidFill>
                  <a:srgbClr val="C00000"/>
                </a:solidFill>
                <a:latin typeface="Microsoft YaHei"/>
                <a:ea typeface="Microsoft YaHei"/>
                <a:cs typeface="Microsoft YaHei"/>
                <a:sym typeface="Microsoft YaHei"/>
              </a:defRPr>
            </a:pPr>
            <a:r>
              <a:t>协议://</a:t>
            </a:r>
          </a:p>
        </p:txBody>
      </p:sp>
      <p:sp>
        <p:nvSpPr>
          <p:cNvPr id="189" name="主机:端口(80)/"/>
          <p:cNvSpPr txBox="1"/>
          <p:nvPr/>
        </p:nvSpPr>
        <p:spPr>
          <a:xfrm>
            <a:off x="2403475" y="4630737"/>
            <a:ext cx="1562100"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400">
                <a:solidFill>
                  <a:srgbClr val="0070C0"/>
                </a:solidFill>
                <a:latin typeface="Microsoft YaHei"/>
                <a:ea typeface="Microsoft YaHei"/>
                <a:cs typeface="Microsoft YaHei"/>
                <a:sym typeface="Microsoft YaHei"/>
              </a:defRPr>
            </a:pPr>
            <a:r>
              <a:t>主机:端口(80)/</a:t>
            </a:r>
          </a:p>
        </p:txBody>
      </p:sp>
      <p:sp>
        <p:nvSpPr>
          <p:cNvPr id="190" name="文件名及其路径"/>
          <p:cNvSpPr txBox="1"/>
          <p:nvPr/>
        </p:nvSpPr>
        <p:spPr>
          <a:xfrm>
            <a:off x="4304355" y="4630737"/>
            <a:ext cx="1500188"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00B050"/>
                </a:solidFill>
                <a:latin typeface="Microsoft YaHei"/>
                <a:ea typeface="Microsoft YaHei"/>
                <a:cs typeface="Microsoft YaHei"/>
                <a:sym typeface="Microsoft YaHei"/>
              </a:defRPr>
            </a:lvl1pPr>
          </a:lstStyle>
          <a:p>
            <a:r>
              <a:t>文件名及其路径</a:t>
            </a:r>
          </a:p>
        </p:txBody>
      </p:sp>
      <p:grpSp>
        <p:nvGrpSpPr>
          <p:cNvPr id="193" name="成组"/>
          <p:cNvGrpSpPr/>
          <p:nvPr/>
        </p:nvGrpSpPr>
        <p:grpSpPr>
          <a:xfrm>
            <a:off x="742949" y="5224462"/>
            <a:ext cx="3898901" cy="421641"/>
            <a:chOff x="0" y="0"/>
            <a:chExt cx="3898900" cy="421640"/>
          </a:xfrm>
        </p:grpSpPr>
        <p:sp>
          <p:nvSpPr>
            <p:cNvPr id="191" name="正方形"/>
            <p:cNvSpPr/>
            <p:nvPr/>
          </p:nvSpPr>
          <p:spPr>
            <a:xfrm>
              <a:off x="0" y="66675"/>
              <a:ext cx="220663" cy="214313"/>
            </a:xfrm>
            <a:prstGeom prst="rect">
              <a:avLst/>
            </a:prstGeom>
            <a:noFill/>
            <a:ln w="4445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192" name="什么是超文本传输协议HTTP？"/>
            <p:cNvSpPr txBox="1"/>
            <p:nvPr/>
          </p:nvSpPr>
          <p:spPr>
            <a:xfrm>
              <a:off x="361950" y="0"/>
              <a:ext cx="3536951"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000">
                  <a:solidFill>
                    <a:srgbClr val="0070C0"/>
                  </a:solidFill>
                  <a:latin typeface="Microsoft YaHei"/>
                  <a:ea typeface="Microsoft YaHei"/>
                  <a:cs typeface="Microsoft YaHei"/>
                  <a:sym typeface="Microsoft YaHei"/>
                </a:defRPr>
              </a:pPr>
              <a:r>
                <a:rPr dirty="0" err="1"/>
                <a:t>什么是超文本传输协议HTTP</a:t>
              </a:r>
              <a:r>
                <a:rPr dirty="0"/>
                <a:t>？</a:t>
              </a:r>
            </a:p>
          </p:txBody>
        </p:sp>
      </p:grpSp>
      <p:grpSp>
        <p:nvGrpSpPr>
          <p:cNvPr id="196" name="成组"/>
          <p:cNvGrpSpPr/>
          <p:nvPr/>
        </p:nvGrpSpPr>
        <p:grpSpPr>
          <a:xfrm>
            <a:off x="757528" y="5226210"/>
            <a:ext cx="377252" cy="230150"/>
            <a:chOff x="3227" y="3205"/>
            <a:chExt cx="377250" cy="230148"/>
          </a:xfrm>
        </p:grpSpPr>
        <p:sp>
          <p:nvSpPr>
            <p:cNvPr id="194" name="三角形"/>
            <p:cNvSpPr/>
            <p:nvPr/>
          </p:nvSpPr>
          <p:spPr>
            <a:xfrm rot="18915817">
              <a:off x="60086" y="53844"/>
              <a:ext cx="58738" cy="185739"/>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195" name="三角形"/>
            <p:cNvSpPr/>
            <p:nvPr/>
          </p:nvSpPr>
          <p:spPr>
            <a:xfrm rot="3136692">
              <a:off x="216455" y="-35850"/>
              <a:ext cx="52388" cy="307976"/>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sp>
        <p:nvSpPr>
          <p:cNvPr id="197" name="是一种按照URL指示，将超文本文档从一台主机(Web服务器)传输到另一台主机(浏览器)的应用层协议，以实现超链接的功能。"/>
          <p:cNvSpPr txBox="1"/>
          <p:nvPr/>
        </p:nvSpPr>
        <p:spPr>
          <a:xfrm>
            <a:off x="803275" y="5576887"/>
            <a:ext cx="7859713"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rPr dirty="0" err="1"/>
              <a:t>是一种按照URL指示，将超文本文档从一台主机</a:t>
            </a:r>
            <a:r>
              <a:rPr dirty="0"/>
              <a:t>(</a:t>
            </a:r>
            <a:r>
              <a:rPr dirty="0" err="1"/>
              <a:t>Web服务器</a:t>
            </a:r>
            <a:r>
              <a:rPr dirty="0"/>
              <a:t>)</a:t>
            </a:r>
            <a:r>
              <a:rPr dirty="0" err="1"/>
              <a:t>传输到另一台主机</a:t>
            </a:r>
            <a:r>
              <a:rPr dirty="0"/>
              <a:t>(</a:t>
            </a:r>
            <a:r>
              <a:rPr dirty="0" err="1"/>
              <a:t>浏览器</a:t>
            </a:r>
            <a:r>
              <a:rPr dirty="0"/>
              <a:t>)</a:t>
            </a:r>
            <a:r>
              <a:rPr dirty="0" err="1"/>
              <a:t>的应用层协议，以实现超链接的功能</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wipe(down)">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169"/>
                                        </p:tgtEl>
                                        <p:attrNameLst>
                                          <p:attrName>style.visibility</p:attrName>
                                        </p:attrNameLst>
                                      </p:cBhvr>
                                      <p:to>
                                        <p:strVal val="visible"/>
                                      </p:to>
                                    </p:set>
                                    <p:anim calcmode="lin" valueType="num">
                                      <p:cBhvr>
                                        <p:cTn id="12" dur="500" fill="hold"/>
                                        <p:tgtEl>
                                          <p:spTgt spid="169"/>
                                        </p:tgtEl>
                                        <p:attrNameLst>
                                          <p:attrName>ppt_x</p:attrName>
                                        </p:attrNameLst>
                                      </p:cBhvr>
                                      <p:tavLst>
                                        <p:tav tm="0">
                                          <p:val>
                                            <p:strVal val="#ppt_x"/>
                                          </p:val>
                                        </p:tav>
                                        <p:tav tm="100000">
                                          <p:val>
                                            <p:strVal val="#ppt_x"/>
                                          </p:val>
                                        </p:tav>
                                      </p:tavLst>
                                    </p:anim>
                                    <p:anim calcmode="lin" valueType="num">
                                      <p:cBhvr>
                                        <p:cTn id="13" dur="500" fill="hold"/>
                                        <p:tgtEl>
                                          <p:spTgt spid="16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3" nodeType="afterEffect">
                                  <p:stCondLst>
                                    <p:cond delay="0"/>
                                  </p:stCondLst>
                                  <p:iterate>
                                    <p:tmAbs val="0"/>
                                  </p:iterate>
                                  <p:childTnLst>
                                    <p:set>
                                      <p:cBhvr>
                                        <p:cTn id="16" fill="hold"/>
                                        <p:tgtEl>
                                          <p:spTgt spid="172"/>
                                        </p:tgtEl>
                                        <p:attrNameLst>
                                          <p:attrName>style.visibility</p:attrName>
                                        </p:attrNameLst>
                                      </p:cBhvr>
                                      <p:to>
                                        <p:strVal val="visible"/>
                                      </p:to>
                                    </p:set>
                                    <p:animEffect transition="in" filter="wipe(left)">
                                      <p:cBhvr>
                                        <p:cTn id="17" dur="5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4" nodeType="clickEffect">
                                  <p:stCondLst>
                                    <p:cond delay="0"/>
                                  </p:stCondLst>
                                  <p:iterate>
                                    <p:tmAbs val="0"/>
                                  </p:iterate>
                                  <p:childTnLst>
                                    <p:set>
                                      <p:cBhvr>
                                        <p:cTn id="21" fill="hold"/>
                                        <p:tgtEl>
                                          <p:spTgt spid="173"/>
                                        </p:tgtEl>
                                        <p:attrNameLst>
                                          <p:attrName>style.visibility</p:attrName>
                                        </p:attrNameLst>
                                      </p:cBhvr>
                                      <p:to>
                                        <p:strVal val="visible"/>
                                      </p:to>
                                    </p:se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5" nodeType="clickEffect">
                                  <p:stCondLst>
                                    <p:cond delay="0"/>
                                  </p:stCondLst>
                                  <p:iterate>
                                    <p:tmAbs val="0"/>
                                  </p:iterate>
                                  <p:childTnLst>
                                    <p:set>
                                      <p:cBhvr>
                                        <p:cTn id="27" fill="hold"/>
                                        <p:tgtEl>
                                          <p:spTgt spid="176"/>
                                        </p:tgtEl>
                                        <p:attrNameLst>
                                          <p:attrName>style.visibility</p:attrName>
                                        </p:attrNameLst>
                                      </p:cBhvr>
                                      <p:to>
                                        <p:strVal val="visible"/>
                                      </p:to>
                                    </p:set>
                                    <p:anim calcmode="lin" valueType="num">
                                      <p:cBhvr>
                                        <p:cTn id="28" dur="1000" fill="hold"/>
                                        <p:tgtEl>
                                          <p:spTgt spid="176"/>
                                        </p:tgtEl>
                                        <p:attrNameLst>
                                          <p:attrName>ppt_x</p:attrName>
                                        </p:attrNameLst>
                                      </p:cBhvr>
                                      <p:tavLst>
                                        <p:tav tm="0">
                                          <p:val>
                                            <p:strVal val="#ppt_x"/>
                                          </p:val>
                                        </p:tav>
                                        <p:tav tm="100000">
                                          <p:val>
                                            <p:strVal val="#ppt_x"/>
                                          </p:val>
                                        </p:tav>
                                      </p:tavLst>
                                    </p:anim>
                                    <p:anim calcmode="lin" valueType="num">
                                      <p:cBhvr>
                                        <p:cTn id="29" dur="1000" fill="hold"/>
                                        <p:tgtEl>
                                          <p:spTgt spid="17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grpId="6" nodeType="afterEffect">
                                  <p:stCondLst>
                                    <p:cond delay="0"/>
                                  </p:stCondLst>
                                  <p:iterate>
                                    <p:tmAbs val="0"/>
                                  </p:iterate>
                                  <p:childTnLst>
                                    <p:set>
                                      <p:cBhvr>
                                        <p:cTn id="32" fill="hold"/>
                                        <p:tgtEl>
                                          <p:spTgt spid="179"/>
                                        </p:tgtEl>
                                        <p:attrNameLst>
                                          <p:attrName>style.visibility</p:attrName>
                                        </p:attrNameLst>
                                      </p:cBhvr>
                                      <p:to>
                                        <p:strVal val="visible"/>
                                      </p:to>
                                    </p:set>
                                    <p:animEffect transition="in" filter="wipe(left)">
                                      <p:cBhvr>
                                        <p:cTn id="33" dur="500"/>
                                        <p:tgtEl>
                                          <p:spTgt spid="17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7" nodeType="clickEffect">
                                  <p:stCondLst>
                                    <p:cond delay="0"/>
                                  </p:stCondLst>
                                  <p:iterate>
                                    <p:tmAbs val="0"/>
                                  </p:iterate>
                                  <p:childTnLst>
                                    <p:set>
                                      <p:cBhvr>
                                        <p:cTn id="37" fill="hold"/>
                                        <p:tgtEl>
                                          <p:spTgt spid="180"/>
                                        </p:tgtEl>
                                        <p:attrNameLst>
                                          <p:attrName>style.visibility</p:attrName>
                                        </p:attrNameLst>
                                      </p:cBhvr>
                                      <p:to>
                                        <p:strVal val="visible"/>
                                      </p:to>
                                    </p:set>
                                    <p:anim calcmode="lin" valueType="num">
                                      <p:cBhvr>
                                        <p:cTn id="38" dur="1000" fill="hold"/>
                                        <p:tgtEl>
                                          <p:spTgt spid="180"/>
                                        </p:tgtEl>
                                        <p:attrNameLst>
                                          <p:attrName>ppt_x</p:attrName>
                                        </p:attrNameLst>
                                      </p:cBhvr>
                                      <p:tavLst>
                                        <p:tav tm="0">
                                          <p:val>
                                            <p:strVal val="#ppt_x"/>
                                          </p:val>
                                        </p:tav>
                                        <p:tav tm="100000">
                                          <p:val>
                                            <p:strVal val="#ppt_x"/>
                                          </p:val>
                                        </p:tav>
                                      </p:tavLst>
                                    </p:anim>
                                    <p:anim calcmode="lin" valueType="num">
                                      <p:cBhvr>
                                        <p:cTn id="39"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grpId="8" nodeType="clickEffect">
                                  <p:stCondLst>
                                    <p:cond delay="0"/>
                                  </p:stCondLst>
                                  <p:iterate>
                                    <p:tmAbs val="0"/>
                                  </p:iterate>
                                  <p:childTnLst>
                                    <p:set>
                                      <p:cBhvr>
                                        <p:cTn id="43" fill="hold"/>
                                        <p:tgtEl>
                                          <p:spTgt spid="165"/>
                                        </p:tgtEl>
                                        <p:attrNameLst>
                                          <p:attrName>style.visibility</p:attrName>
                                        </p:attrNameLst>
                                      </p:cBhvr>
                                      <p:to>
                                        <p:strVal val="visible"/>
                                      </p:to>
                                    </p:set>
                                    <p:anim calcmode="lin" valueType="num">
                                      <p:cBhvr>
                                        <p:cTn id="44" dur="500" fill="hold"/>
                                        <p:tgtEl>
                                          <p:spTgt spid="165"/>
                                        </p:tgtEl>
                                        <p:attrNameLst>
                                          <p:attrName>ppt_w</p:attrName>
                                        </p:attrNameLst>
                                      </p:cBhvr>
                                      <p:tavLst>
                                        <p:tav tm="0" fmla="#ppt_w*sin(2.5*pi*$)">
                                          <p:val>
                                            <p:fltVal val="0"/>
                                          </p:val>
                                        </p:tav>
                                        <p:tav tm="100000">
                                          <p:val>
                                            <p:fltVal val="1"/>
                                          </p:val>
                                        </p:tav>
                                      </p:tavLst>
                                    </p:anim>
                                    <p:anim calcmode="lin" valueType="num">
                                      <p:cBhvr>
                                        <p:cTn id="45" dur="500" fill="hold"/>
                                        <p:tgtEl>
                                          <p:spTgt spid="16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9" nodeType="clickEffect">
                                  <p:stCondLst>
                                    <p:cond delay="0"/>
                                  </p:stCondLst>
                                  <p:iterate>
                                    <p:tmAbs val="0"/>
                                  </p:iterate>
                                  <p:childTnLst>
                                    <p:set>
                                      <p:cBhvr>
                                        <p:cTn id="49" fill="hold"/>
                                        <p:tgtEl>
                                          <p:spTgt spid="181"/>
                                        </p:tgtEl>
                                        <p:attrNameLst>
                                          <p:attrName>style.visibility</p:attrName>
                                        </p:attrNameLst>
                                      </p:cBhvr>
                                      <p:to>
                                        <p:strVal val="visible"/>
                                      </p:to>
                                    </p:set>
                                    <p:anim calcmode="lin" valueType="num">
                                      <p:cBhvr>
                                        <p:cTn id="50" dur="1000" fill="hold"/>
                                        <p:tgtEl>
                                          <p:spTgt spid="181"/>
                                        </p:tgtEl>
                                        <p:attrNameLst>
                                          <p:attrName>ppt_x</p:attrName>
                                        </p:attrNameLst>
                                      </p:cBhvr>
                                      <p:tavLst>
                                        <p:tav tm="0">
                                          <p:val>
                                            <p:strVal val="#ppt_x"/>
                                          </p:val>
                                        </p:tav>
                                        <p:tav tm="100000">
                                          <p:val>
                                            <p:strVal val="#ppt_x"/>
                                          </p:val>
                                        </p:tav>
                                      </p:tavLst>
                                    </p:anim>
                                    <p:anim calcmode="lin" valueType="num">
                                      <p:cBhvr>
                                        <p:cTn id="51" dur="10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9" presetClass="entr" presetSubtype="10" fill="hold" grpId="10" nodeType="clickEffect">
                                  <p:stCondLst>
                                    <p:cond delay="0"/>
                                  </p:stCondLst>
                                  <p:iterate>
                                    <p:tmAbs val="0"/>
                                  </p:iterate>
                                  <p:childTnLst>
                                    <p:set>
                                      <p:cBhvr>
                                        <p:cTn id="55" fill="hold"/>
                                        <p:tgtEl>
                                          <p:spTgt spid="182"/>
                                        </p:tgtEl>
                                        <p:attrNameLst>
                                          <p:attrName>style.visibility</p:attrName>
                                        </p:attrNameLst>
                                      </p:cBhvr>
                                      <p:to>
                                        <p:strVal val="visible"/>
                                      </p:to>
                                    </p:set>
                                    <p:anim calcmode="lin" valueType="num">
                                      <p:cBhvr>
                                        <p:cTn id="56" dur="500" fill="hold"/>
                                        <p:tgtEl>
                                          <p:spTgt spid="182"/>
                                        </p:tgtEl>
                                        <p:attrNameLst>
                                          <p:attrName>ppt_w</p:attrName>
                                        </p:attrNameLst>
                                      </p:cBhvr>
                                      <p:tavLst>
                                        <p:tav tm="0" fmla="#ppt_w*sin(2.5*pi*$)">
                                          <p:val>
                                            <p:fltVal val="0"/>
                                          </p:val>
                                        </p:tav>
                                        <p:tav tm="100000">
                                          <p:val>
                                            <p:fltVal val="1"/>
                                          </p:val>
                                        </p:tav>
                                      </p:tavLst>
                                    </p:anim>
                                    <p:anim calcmode="lin" valueType="num">
                                      <p:cBhvr>
                                        <p:cTn id="57" dur="500" fill="hold"/>
                                        <p:tgtEl>
                                          <p:spTgt spid="182"/>
                                        </p:tgtEl>
                                        <p:attrNameLst>
                                          <p:attrName>ppt_h</p:attrName>
                                        </p:attrNameLst>
                                      </p:cBhvr>
                                      <p:tavLst>
                                        <p:tav tm="0">
                                          <p:val>
                                            <p:strVal val="#ppt_h"/>
                                          </p:val>
                                        </p:tav>
                                        <p:tav tm="100000">
                                          <p:val>
                                            <p:strVal val="#ppt_h"/>
                                          </p:val>
                                        </p:tav>
                                      </p:tavLst>
                                    </p:anim>
                                  </p:childTnLst>
                                </p:cTn>
                              </p:par>
                            </p:childTnLst>
                          </p:cTn>
                        </p:par>
                        <p:par>
                          <p:cTn id="58" fill="hold">
                            <p:stCondLst>
                              <p:cond delay="500"/>
                            </p:stCondLst>
                            <p:childTnLst>
                              <p:par>
                                <p:cTn id="59" presetID="19" presetClass="entr" presetSubtype="10" fill="hold" grpId="11" nodeType="afterEffect">
                                  <p:stCondLst>
                                    <p:cond delay="0"/>
                                  </p:stCondLst>
                                  <p:iterate>
                                    <p:tmAbs val="0"/>
                                  </p:iterate>
                                  <p:childTnLst>
                                    <p:set>
                                      <p:cBhvr>
                                        <p:cTn id="60" fill="hold"/>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fmla="#ppt_w*sin(2.5*pi*$)">
                                          <p:val>
                                            <p:fltVal val="0"/>
                                          </p:val>
                                        </p:tav>
                                        <p:tav tm="100000">
                                          <p:val>
                                            <p:fltVal val="1"/>
                                          </p:val>
                                        </p:tav>
                                      </p:tavLst>
                                    </p:anim>
                                    <p:anim calcmode="lin" valueType="num">
                                      <p:cBhvr>
                                        <p:cTn id="62" dur="500" fill="hold"/>
                                        <p:tgtEl>
                                          <p:spTgt spid="185"/>
                                        </p:tgtEl>
                                        <p:attrNameLst>
                                          <p:attrName>ppt_h</p:attrName>
                                        </p:attrNameLst>
                                      </p:cBhvr>
                                      <p:tavLst>
                                        <p:tav tm="0">
                                          <p:val>
                                            <p:strVal val="#ppt_h"/>
                                          </p:val>
                                        </p:tav>
                                        <p:tav tm="100000">
                                          <p:val>
                                            <p:strVal val="#ppt_h"/>
                                          </p:val>
                                        </p:tav>
                                      </p:tavLst>
                                    </p:anim>
                                  </p:childTnLst>
                                </p:cTn>
                              </p:par>
                            </p:childTnLst>
                          </p:cTn>
                        </p:par>
                        <p:par>
                          <p:cTn id="63" fill="hold">
                            <p:stCondLst>
                              <p:cond delay="1000"/>
                            </p:stCondLst>
                            <p:childTnLst>
                              <p:par>
                                <p:cTn id="64" presetID="2" presetClass="entr" presetSubtype="1" fill="hold" grpId="12" nodeType="afterEffect">
                                  <p:stCondLst>
                                    <p:cond delay="0"/>
                                  </p:stCondLst>
                                  <p:iterate>
                                    <p:tmAbs val="0"/>
                                  </p:iterate>
                                  <p:childTnLst>
                                    <p:set>
                                      <p:cBhvr>
                                        <p:cTn id="65" fill="hold"/>
                                        <p:tgtEl>
                                          <p:spTgt spid="188"/>
                                        </p:tgtEl>
                                        <p:attrNameLst>
                                          <p:attrName>style.visibility</p:attrName>
                                        </p:attrNameLst>
                                      </p:cBhvr>
                                      <p:to>
                                        <p:strVal val="visible"/>
                                      </p:to>
                                    </p:set>
                                    <p:anim calcmode="lin" valueType="num">
                                      <p:cBhvr>
                                        <p:cTn id="66" dur="500" fill="hold"/>
                                        <p:tgtEl>
                                          <p:spTgt spid="188"/>
                                        </p:tgtEl>
                                        <p:attrNameLst>
                                          <p:attrName>ppt_x</p:attrName>
                                        </p:attrNameLst>
                                      </p:cBhvr>
                                      <p:tavLst>
                                        <p:tav tm="0">
                                          <p:val>
                                            <p:strVal val="#ppt_x"/>
                                          </p:val>
                                        </p:tav>
                                        <p:tav tm="100000">
                                          <p:val>
                                            <p:strVal val="#ppt_x"/>
                                          </p:val>
                                        </p:tav>
                                      </p:tavLst>
                                    </p:anim>
                                    <p:anim calcmode="lin" valueType="num">
                                      <p:cBhvr>
                                        <p:cTn id="67" dur="500" fill="hold"/>
                                        <p:tgtEl>
                                          <p:spTgt spid="188"/>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9" presetClass="entr" presetSubtype="10" fill="hold" grpId="13" nodeType="clickEffect">
                                  <p:stCondLst>
                                    <p:cond delay="0"/>
                                  </p:stCondLst>
                                  <p:iterate>
                                    <p:tmAbs val="0"/>
                                  </p:iterate>
                                  <p:childTnLst>
                                    <p:set>
                                      <p:cBhvr>
                                        <p:cTn id="71" fill="hold"/>
                                        <p:tgtEl>
                                          <p:spTgt spid="183"/>
                                        </p:tgtEl>
                                        <p:attrNameLst>
                                          <p:attrName>style.visibility</p:attrName>
                                        </p:attrNameLst>
                                      </p:cBhvr>
                                      <p:to>
                                        <p:strVal val="visible"/>
                                      </p:to>
                                    </p:set>
                                    <p:anim calcmode="lin" valueType="num">
                                      <p:cBhvr>
                                        <p:cTn id="72" dur="500" fill="hold"/>
                                        <p:tgtEl>
                                          <p:spTgt spid="183"/>
                                        </p:tgtEl>
                                        <p:attrNameLst>
                                          <p:attrName>ppt_w</p:attrName>
                                        </p:attrNameLst>
                                      </p:cBhvr>
                                      <p:tavLst>
                                        <p:tav tm="0" fmla="#ppt_w*sin(2.5*pi*$)">
                                          <p:val>
                                            <p:fltVal val="0"/>
                                          </p:val>
                                        </p:tav>
                                        <p:tav tm="100000">
                                          <p:val>
                                            <p:fltVal val="1"/>
                                          </p:val>
                                        </p:tav>
                                      </p:tavLst>
                                    </p:anim>
                                    <p:anim calcmode="lin" valueType="num">
                                      <p:cBhvr>
                                        <p:cTn id="73" dur="500" fill="hold"/>
                                        <p:tgtEl>
                                          <p:spTgt spid="183"/>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19" presetClass="entr" presetSubtype="10" fill="hold" grpId="14" nodeType="afterEffect">
                                  <p:stCondLst>
                                    <p:cond delay="0"/>
                                  </p:stCondLst>
                                  <p:iterate>
                                    <p:tmAbs val="0"/>
                                  </p:iterate>
                                  <p:childTnLst>
                                    <p:set>
                                      <p:cBhvr>
                                        <p:cTn id="76" fill="hold"/>
                                        <p:tgtEl>
                                          <p:spTgt spid="186"/>
                                        </p:tgtEl>
                                        <p:attrNameLst>
                                          <p:attrName>style.visibility</p:attrName>
                                        </p:attrNameLst>
                                      </p:cBhvr>
                                      <p:to>
                                        <p:strVal val="visible"/>
                                      </p:to>
                                    </p:set>
                                    <p:anim calcmode="lin" valueType="num">
                                      <p:cBhvr>
                                        <p:cTn id="77" dur="500" fill="hold"/>
                                        <p:tgtEl>
                                          <p:spTgt spid="186"/>
                                        </p:tgtEl>
                                        <p:attrNameLst>
                                          <p:attrName>ppt_w</p:attrName>
                                        </p:attrNameLst>
                                      </p:cBhvr>
                                      <p:tavLst>
                                        <p:tav tm="0" fmla="#ppt_w*sin(2.5*pi*$)">
                                          <p:val>
                                            <p:fltVal val="0"/>
                                          </p:val>
                                        </p:tav>
                                        <p:tav tm="100000">
                                          <p:val>
                                            <p:fltVal val="1"/>
                                          </p:val>
                                        </p:tav>
                                      </p:tavLst>
                                    </p:anim>
                                    <p:anim calcmode="lin" valueType="num">
                                      <p:cBhvr>
                                        <p:cTn id="78" dur="500" fill="hold"/>
                                        <p:tgtEl>
                                          <p:spTgt spid="186"/>
                                        </p:tgtEl>
                                        <p:attrNameLst>
                                          <p:attrName>ppt_h</p:attrName>
                                        </p:attrNameLst>
                                      </p:cBhvr>
                                      <p:tavLst>
                                        <p:tav tm="0">
                                          <p:val>
                                            <p:strVal val="#ppt_h"/>
                                          </p:val>
                                        </p:tav>
                                        <p:tav tm="100000">
                                          <p:val>
                                            <p:strVal val="#ppt_h"/>
                                          </p:val>
                                        </p:tav>
                                      </p:tavLst>
                                    </p:anim>
                                  </p:childTnLst>
                                </p:cTn>
                              </p:par>
                            </p:childTnLst>
                          </p:cTn>
                        </p:par>
                        <p:par>
                          <p:cTn id="79" fill="hold">
                            <p:stCondLst>
                              <p:cond delay="1000"/>
                            </p:stCondLst>
                            <p:childTnLst>
                              <p:par>
                                <p:cTn id="80" presetID="2" presetClass="entr" presetSubtype="1" fill="hold" grpId="15" nodeType="afterEffect">
                                  <p:stCondLst>
                                    <p:cond delay="0"/>
                                  </p:stCondLst>
                                  <p:iterate>
                                    <p:tmAbs val="0"/>
                                  </p:iterate>
                                  <p:childTnLst>
                                    <p:set>
                                      <p:cBhvr>
                                        <p:cTn id="81" fill="hold"/>
                                        <p:tgtEl>
                                          <p:spTgt spid="189"/>
                                        </p:tgtEl>
                                        <p:attrNameLst>
                                          <p:attrName>style.visibility</p:attrName>
                                        </p:attrNameLst>
                                      </p:cBhvr>
                                      <p:to>
                                        <p:strVal val="visible"/>
                                      </p:to>
                                    </p:set>
                                    <p:anim calcmode="lin" valueType="num">
                                      <p:cBhvr>
                                        <p:cTn id="82" dur="500" fill="hold"/>
                                        <p:tgtEl>
                                          <p:spTgt spid="189"/>
                                        </p:tgtEl>
                                        <p:attrNameLst>
                                          <p:attrName>ppt_x</p:attrName>
                                        </p:attrNameLst>
                                      </p:cBhvr>
                                      <p:tavLst>
                                        <p:tav tm="0">
                                          <p:val>
                                            <p:strVal val="#ppt_x"/>
                                          </p:val>
                                        </p:tav>
                                        <p:tav tm="100000">
                                          <p:val>
                                            <p:strVal val="#ppt_x"/>
                                          </p:val>
                                        </p:tav>
                                      </p:tavLst>
                                    </p:anim>
                                    <p:anim calcmode="lin" valueType="num">
                                      <p:cBhvr>
                                        <p:cTn id="83" dur="500" fill="hold"/>
                                        <p:tgtEl>
                                          <p:spTgt spid="189"/>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9" presetClass="entr" presetSubtype="10" fill="hold" grpId="16" nodeType="clickEffect">
                                  <p:stCondLst>
                                    <p:cond delay="0"/>
                                  </p:stCondLst>
                                  <p:iterate>
                                    <p:tmAbs val="0"/>
                                  </p:iterate>
                                  <p:childTnLst>
                                    <p:set>
                                      <p:cBhvr>
                                        <p:cTn id="87" fill="hold"/>
                                        <p:tgtEl>
                                          <p:spTgt spid="184"/>
                                        </p:tgtEl>
                                        <p:attrNameLst>
                                          <p:attrName>style.visibility</p:attrName>
                                        </p:attrNameLst>
                                      </p:cBhvr>
                                      <p:to>
                                        <p:strVal val="visible"/>
                                      </p:to>
                                    </p:set>
                                    <p:anim calcmode="lin" valueType="num">
                                      <p:cBhvr>
                                        <p:cTn id="88" dur="500" fill="hold"/>
                                        <p:tgtEl>
                                          <p:spTgt spid="184"/>
                                        </p:tgtEl>
                                        <p:attrNameLst>
                                          <p:attrName>ppt_w</p:attrName>
                                        </p:attrNameLst>
                                      </p:cBhvr>
                                      <p:tavLst>
                                        <p:tav tm="0" fmla="#ppt_w*sin(2.5*pi*$)">
                                          <p:val>
                                            <p:fltVal val="0"/>
                                          </p:val>
                                        </p:tav>
                                        <p:tav tm="100000">
                                          <p:val>
                                            <p:fltVal val="1"/>
                                          </p:val>
                                        </p:tav>
                                      </p:tavLst>
                                    </p:anim>
                                    <p:anim calcmode="lin" valueType="num">
                                      <p:cBhvr>
                                        <p:cTn id="89" dur="500" fill="hold"/>
                                        <p:tgtEl>
                                          <p:spTgt spid="184"/>
                                        </p:tgtEl>
                                        <p:attrNameLst>
                                          <p:attrName>ppt_h</p:attrName>
                                        </p:attrNameLst>
                                      </p:cBhvr>
                                      <p:tavLst>
                                        <p:tav tm="0">
                                          <p:val>
                                            <p:strVal val="#ppt_h"/>
                                          </p:val>
                                        </p:tav>
                                        <p:tav tm="100000">
                                          <p:val>
                                            <p:strVal val="#ppt_h"/>
                                          </p:val>
                                        </p:tav>
                                      </p:tavLst>
                                    </p:anim>
                                  </p:childTnLst>
                                </p:cTn>
                              </p:par>
                            </p:childTnLst>
                          </p:cTn>
                        </p:par>
                        <p:par>
                          <p:cTn id="90" fill="hold">
                            <p:stCondLst>
                              <p:cond delay="500"/>
                            </p:stCondLst>
                            <p:childTnLst>
                              <p:par>
                                <p:cTn id="91" presetID="19" presetClass="entr" presetSubtype="10" fill="hold" grpId="17" nodeType="afterEffect">
                                  <p:stCondLst>
                                    <p:cond delay="0"/>
                                  </p:stCondLst>
                                  <p:iterate>
                                    <p:tmAbs val="0"/>
                                  </p:iterate>
                                  <p:childTnLst>
                                    <p:set>
                                      <p:cBhvr>
                                        <p:cTn id="92" fill="hold"/>
                                        <p:tgtEl>
                                          <p:spTgt spid="187"/>
                                        </p:tgtEl>
                                        <p:attrNameLst>
                                          <p:attrName>style.visibility</p:attrName>
                                        </p:attrNameLst>
                                      </p:cBhvr>
                                      <p:to>
                                        <p:strVal val="visible"/>
                                      </p:to>
                                    </p:set>
                                    <p:anim calcmode="lin" valueType="num">
                                      <p:cBhvr>
                                        <p:cTn id="93" dur="500" fill="hold"/>
                                        <p:tgtEl>
                                          <p:spTgt spid="187"/>
                                        </p:tgtEl>
                                        <p:attrNameLst>
                                          <p:attrName>ppt_w</p:attrName>
                                        </p:attrNameLst>
                                      </p:cBhvr>
                                      <p:tavLst>
                                        <p:tav tm="0" fmla="#ppt_w*sin(2.5*pi*$)">
                                          <p:val>
                                            <p:fltVal val="0"/>
                                          </p:val>
                                        </p:tav>
                                        <p:tav tm="100000">
                                          <p:val>
                                            <p:fltVal val="1"/>
                                          </p:val>
                                        </p:tav>
                                      </p:tavLst>
                                    </p:anim>
                                    <p:anim calcmode="lin" valueType="num">
                                      <p:cBhvr>
                                        <p:cTn id="94" dur="500" fill="hold"/>
                                        <p:tgtEl>
                                          <p:spTgt spid="187"/>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2" presetClass="entr" presetSubtype="1" fill="hold" grpId="18" nodeType="afterEffect">
                                  <p:stCondLst>
                                    <p:cond delay="0"/>
                                  </p:stCondLst>
                                  <p:iterate>
                                    <p:tmAbs val="0"/>
                                  </p:iterate>
                                  <p:childTnLst>
                                    <p:set>
                                      <p:cBhvr>
                                        <p:cTn id="97" fill="hold"/>
                                        <p:tgtEl>
                                          <p:spTgt spid="190"/>
                                        </p:tgtEl>
                                        <p:attrNameLst>
                                          <p:attrName>style.visibility</p:attrName>
                                        </p:attrNameLst>
                                      </p:cBhvr>
                                      <p:to>
                                        <p:strVal val="visible"/>
                                      </p:to>
                                    </p:set>
                                    <p:anim calcmode="lin" valueType="num">
                                      <p:cBhvr>
                                        <p:cTn id="98" dur="500" fill="hold"/>
                                        <p:tgtEl>
                                          <p:spTgt spid="190"/>
                                        </p:tgtEl>
                                        <p:attrNameLst>
                                          <p:attrName>ppt_x</p:attrName>
                                        </p:attrNameLst>
                                      </p:cBhvr>
                                      <p:tavLst>
                                        <p:tav tm="0">
                                          <p:val>
                                            <p:strVal val="#ppt_x"/>
                                          </p:val>
                                        </p:tav>
                                        <p:tav tm="100000">
                                          <p:val>
                                            <p:strVal val="#ppt_x"/>
                                          </p:val>
                                        </p:tav>
                                      </p:tavLst>
                                    </p:anim>
                                    <p:anim calcmode="lin" valueType="num">
                                      <p:cBhvr>
                                        <p:cTn id="99" dur="500" fill="hold"/>
                                        <p:tgtEl>
                                          <p:spTgt spid="190"/>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19" nodeType="clickEffect">
                                  <p:stCondLst>
                                    <p:cond delay="0"/>
                                  </p:stCondLst>
                                  <p:iterate>
                                    <p:tmAbs val="0"/>
                                  </p:iterate>
                                  <p:childTnLst>
                                    <p:set>
                                      <p:cBhvr>
                                        <p:cTn id="103" fill="hold"/>
                                        <p:tgtEl>
                                          <p:spTgt spid="193"/>
                                        </p:tgtEl>
                                        <p:attrNameLst>
                                          <p:attrName>style.visibility</p:attrName>
                                        </p:attrNameLst>
                                      </p:cBhvr>
                                      <p:to>
                                        <p:strVal val="visible"/>
                                      </p:to>
                                    </p:set>
                                    <p:anim calcmode="lin" valueType="num">
                                      <p:cBhvr>
                                        <p:cTn id="104" dur="1000" fill="hold"/>
                                        <p:tgtEl>
                                          <p:spTgt spid="193"/>
                                        </p:tgtEl>
                                        <p:attrNameLst>
                                          <p:attrName>ppt_x</p:attrName>
                                        </p:attrNameLst>
                                      </p:cBhvr>
                                      <p:tavLst>
                                        <p:tav tm="0">
                                          <p:val>
                                            <p:strVal val="#ppt_x"/>
                                          </p:val>
                                        </p:tav>
                                        <p:tav tm="100000">
                                          <p:val>
                                            <p:strVal val="#ppt_x"/>
                                          </p:val>
                                        </p:tav>
                                      </p:tavLst>
                                    </p:anim>
                                    <p:anim calcmode="lin" valueType="num">
                                      <p:cBhvr>
                                        <p:cTn id="105" dur="1000" fill="hold"/>
                                        <p:tgtEl>
                                          <p:spTgt spid="193"/>
                                        </p:tgtEl>
                                        <p:attrNameLst>
                                          <p:attrName>ppt_y</p:attrName>
                                        </p:attrNameLst>
                                      </p:cBhvr>
                                      <p:tavLst>
                                        <p:tav tm="0">
                                          <p:val>
                                            <p:strVal val="1+#ppt_h/2"/>
                                          </p:val>
                                        </p:tav>
                                        <p:tav tm="100000">
                                          <p:val>
                                            <p:strVal val="#ppt_y"/>
                                          </p:val>
                                        </p:tav>
                                      </p:tavLst>
                                    </p:anim>
                                  </p:childTnLst>
                                </p:cTn>
                              </p:par>
                            </p:childTnLst>
                          </p:cTn>
                        </p:par>
                        <p:par>
                          <p:cTn id="106" fill="hold">
                            <p:stCondLst>
                              <p:cond delay="1000"/>
                            </p:stCondLst>
                            <p:childTnLst>
                              <p:par>
                                <p:cTn id="107" presetID="22" presetClass="entr" presetSubtype="8" fill="hold" grpId="20" nodeType="afterEffect">
                                  <p:stCondLst>
                                    <p:cond delay="0"/>
                                  </p:stCondLst>
                                  <p:iterate>
                                    <p:tmAbs val="0"/>
                                  </p:iterate>
                                  <p:childTnLst>
                                    <p:set>
                                      <p:cBhvr>
                                        <p:cTn id="108" fill="hold"/>
                                        <p:tgtEl>
                                          <p:spTgt spid="196"/>
                                        </p:tgtEl>
                                        <p:attrNameLst>
                                          <p:attrName>style.visibility</p:attrName>
                                        </p:attrNameLst>
                                      </p:cBhvr>
                                      <p:to>
                                        <p:strVal val="visible"/>
                                      </p:to>
                                    </p:set>
                                    <p:animEffect transition="in" filter="wipe(left)">
                                      <p:cBhvr>
                                        <p:cTn id="109" dur="500"/>
                                        <p:tgtEl>
                                          <p:spTgt spid="196"/>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21" nodeType="clickEffect">
                                  <p:stCondLst>
                                    <p:cond delay="0"/>
                                  </p:stCondLst>
                                  <p:iterate>
                                    <p:tmAbs val="0"/>
                                  </p:iterate>
                                  <p:childTnLst>
                                    <p:set>
                                      <p:cBhvr>
                                        <p:cTn id="113" fill="hold"/>
                                        <p:tgtEl>
                                          <p:spTgt spid="197"/>
                                        </p:tgtEl>
                                        <p:attrNameLst>
                                          <p:attrName>style.visibility</p:attrName>
                                        </p:attrNameLst>
                                      </p:cBhvr>
                                      <p:to>
                                        <p:strVal val="visible"/>
                                      </p:to>
                                    </p:set>
                                    <p:anim calcmode="lin" valueType="num">
                                      <p:cBhvr>
                                        <p:cTn id="114" dur="500" fill="hold"/>
                                        <p:tgtEl>
                                          <p:spTgt spid="197"/>
                                        </p:tgtEl>
                                        <p:attrNameLst>
                                          <p:attrName>ppt_x</p:attrName>
                                        </p:attrNameLst>
                                      </p:cBhvr>
                                      <p:tavLst>
                                        <p:tav tm="0">
                                          <p:val>
                                            <p:strVal val="#ppt_x"/>
                                          </p:val>
                                        </p:tav>
                                        <p:tav tm="100000">
                                          <p:val>
                                            <p:strVal val="#ppt_x"/>
                                          </p:val>
                                        </p:tav>
                                      </p:tavLst>
                                    </p:anim>
                                    <p:anim calcmode="lin" valueType="num">
                                      <p:cBhvr>
                                        <p:cTn id="115"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8" animBg="1" advAuto="0"/>
      <p:bldP spid="166" grpId="1" animBg="1" advAuto="0"/>
      <p:bldP spid="169" grpId="2" animBg="1" advAuto="0"/>
      <p:bldP spid="172" grpId="3" animBg="1" advAuto="0"/>
      <p:bldP spid="173" grpId="4" animBg="1" advAuto="0"/>
      <p:bldP spid="176" grpId="5" animBg="1" advAuto="0"/>
      <p:bldP spid="179" grpId="6" animBg="1" advAuto="0"/>
      <p:bldP spid="180" grpId="7" animBg="1" advAuto="0"/>
      <p:bldP spid="181" grpId="9" animBg="1" advAuto="0"/>
      <p:bldP spid="182" grpId="10" animBg="1" advAuto="0"/>
      <p:bldP spid="183" grpId="13" animBg="1" advAuto="0"/>
      <p:bldP spid="184" grpId="16" animBg="1" advAuto="0"/>
      <p:bldP spid="185" grpId="11" animBg="1" advAuto="0"/>
      <p:bldP spid="186" grpId="14" animBg="1" advAuto="0"/>
      <p:bldP spid="187" grpId="17" animBg="1" advAuto="0"/>
      <p:bldP spid="188" grpId="12" animBg="1" advAuto="0"/>
      <p:bldP spid="189" grpId="15" animBg="1" advAuto="0"/>
      <p:bldP spid="190" grpId="18" animBg="1" advAuto="0"/>
      <p:bldP spid="193" grpId="19" animBg="1" advAuto="0"/>
      <p:bldP spid="196" grpId="20" animBg="1" advAuto="0"/>
      <p:bldP spid="197" grpId="2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线条"/>
          <p:cNvSpPr/>
          <p:nvPr/>
        </p:nvSpPr>
        <p:spPr>
          <a:xfrm>
            <a:off x="844550" y="1052512"/>
            <a:ext cx="8064500" cy="1"/>
          </a:xfrm>
          <a:prstGeom prst="line">
            <a:avLst/>
          </a:prstGeom>
          <a:ln w="12700">
            <a:solidFill>
              <a:srgbClr val="202020"/>
            </a:solidFill>
          </a:ln>
        </p:spPr>
        <p:txBody>
          <a:bodyPr lIns="45719" rIns="45719"/>
          <a:lstStyle/>
          <a:p>
            <a:endParaRPr/>
          </a:p>
        </p:txBody>
      </p:sp>
      <p:sp>
        <p:nvSpPr>
          <p:cNvPr id="200" name="HTTP工作原理"/>
          <p:cNvSpPr txBox="1"/>
          <p:nvPr/>
        </p:nvSpPr>
        <p:spPr>
          <a:xfrm>
            <a:off x="749300" y="404812"/>
            <a:ext cx="2766973"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Microsoft YaHei"/>
                <a:ea typeface="Microsoft YaHei"/>
                <a:cs typeface="Microsoft YaHei"/>
                <a:sym typeface="Microsoft YaHei"/>
              </a:defRPr>
            </a:pPr>
            <a:r>
              <a:t>HTTP工作原理</a:t>
            </a:r>
          </a:p>
        </p:txBody>
      </p:sp>
      <p:grpSp>
        <p:nvGrpSpPr>
          <p:cNvPr id="203" name="成组"/>
          <p:cNvGrpSpPr/>
          <p:nvPr/>
        </p:nvGrpSpPr>
        <p:grpSpPr>
          <a:xfrm>
            <a:off x="539750" y="1341437"/>
            <a:ext cx="3208338" cy="421641"/>
            <a:chOff x="0" y="0"/>
            <a:chExt cx="3208337" cy="421640"/>
          </a:xfrm>
        </p:grpSpPr>
        <p:sp>
          <p:nvSpPr>
            <p:cNvPr id="201" name="正方形"/>
            <p:cNvSpPr/>
            <p:nvPr/>
          </p:nvSpPr>
          <p:spPr>
            <a:xfrm>
              <a:off x="0" y="60324"/>
              <a:ext cx="214314" cy="214314"/>
            </a:xfrm>
            <a:prstGeom prst="rect">
              <a:avLst/>
            </a:prstGeom>
            <a:noFill/>
            <a:ln w="4445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Microsoft YaHei"/>
                  <a:ea typeface="Microsoft YaHei"/>
                  <a:cs typeface="Microsoft YaHei"/>
                  <a:sym typeface="Microsoft YaHei"/>
                </a:defRPr>
              </a:pPr>
              <a:endParaRPr/>
            </a:p>
          </p:txBody>
        </p:sp>
        <p:sp>
          <p:nvSpPr>
            <p:cNvPr id="202" name="请求/响应交互模型"/>
            <p:cNvSpPr txBox="1"/>
            <p:nvPr/>
          </p:nvSpPr>
          <p:spPr>
            <a:xfrm>
              <a:off x="317500" y="0"/>
              <a:ext cx="2890838" cy="421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000">
                  <a:latin typeface="Microsoft YaHei"/>
                  <a:ea typeface="Microsoft YaHei"/>
                  <a:cs typeface="Microsoft YaHei"/>
                  <a:sym typeface="Microsoft YaHei"/>
                </a:defRPr>
              </a:pPr>
              <a:r>
                <a:t>请求/响应交互模型</a:t>
              </a:r>
            </a:p>
          </p:txBody>
        </p:sp>
      </p:grpSp>
      <p:grpSp>
        <p:nvGrpSpPr>
          <p:cNvPr id="206" name="成组"/>
          <p:cNvGrpSpPr/>
          <p:nvPr/>
        </p:nvGrpSpPr>
        <p:grpSpPr>
          <a:xfrm>
            <a:off x="522578" y="1352225"/>
            <a:ext cx="378673" cy="230838"/>
            <a:chOff x="3227" y="3205"/>
            <a:chExt cx="378671" cy="230837"/>
          </a:xfrm>
        </p:grpSpPr>
        <p:sp>
          <p:nvSpPr>
            <p:cNvPr id="204" name="三角形"/>
            <p:cNvSpPr/>
            <p:nvPr/>
          </p:nvSpPr>
          <p:spPr>
            <a:xfrm rot="18915817">
              <a:off x="60086" y="54330"/>
              <a:ext cx="58738" cy="185738"/>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05" name="三角形"/>
            <p:cNvSpPr/>
            <p:nvPr/>
          </p:nvSpPr>
          <p:spPr>
            <a:xfrm rot="3136692">
              <a:off x="217248" y="-36158"/>
              <a:ext cx="52389" cy="309564"/>
            </a:xfrm>
            <a:prstGeom prst="triangle">
              <a:avLst/>
            </a:prstGeom>
            <a:solidFill>
              <a:srgbClr val="700000"/>
            </a:solidFill>
            <a:ln w="25400" cap="flat">
              <a:solidFill>
                <a:srgbClr val="0070C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grpSp>
        <p:nvGrpSpPr>
          <p:cNvPr id="230" name="成组"/>
          <p:cNvGrpSpPr/>
          <p:nvPr/>
        </p:nvGrpSpPr>
        <p:grpSpPr>
          <a:xfrm>
            <a:off x="4043362" y="1412874"/>
            <a:ext cx="4865690" cy="2394224"/>
            <a:chOff x="0" y="0"/>
            <a:chExt cx="4865688" cy="2394222"/>
          </a:xfrm>
        </p:grpSpPr>
        <p:grpSp>
          <p:nvGrpSpPr>
            <p:cNvPr id="210" name="成组"/>
            <p:cNvGrpSpPr/>
            <p:nvPr/>
          </p:nvGrpSpPr>
          <p:grpSpPr>
            <a:xfrm>
              <a:off x="1424304" y="1465118"/>
              <a:ext cx="1502155" cy="929104"/>
              <a:chOff x="0" y="0"/>
              <a:chExt cx="1502153" cy="929103"/>
            </a:xfrm>
          </p:grpSpPr>
          <p:sp>
            <p:nvSpPr>
              <p:cNvPr id="207" name="形状"/>
              <p:cNvSpPr/>
              <p:nvPr/>
            </p:nvSpPr>
            <p:spPr>
              <a:xfrm>
                <a:off x="0" y="-1"/>
                <a:ext cx="1502154" cy="929105"/>
              </a:xfrm>
              <a:custGeom>
                <a:avLst/>
                <a:gdLst/>
                <a:ahLst/>
                <a:cxnLst>
                  <a:cxn ang="0">
                    <a:pos x="wd2" y="hd2"/>
                  </a:cxn>
                  <a:cxn ang="5400000">
                    <a:pos x="wd2" y="hd2"/>
                  </a:cxn>
                  <a:cxn ang="10800000">
                    <a:pos x="wd2" y="hd2"/>
                  </a:cxn>
                  <a:cxn ang="16200000">
                    <a:pos x="wd2" y="hd2"/>
                  </a:cxn>
                </a:cxnLst>
                <a:rect l="0" t="0" r="r" b="b"/>
                <a:pathLst>
                  <a:path w="21365" h="20995"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gradFill flip="none" rotWithShape="1">
                <a:gsLst>
                  <a:gs pos="0">
                    <a:srgbClr val="CFFFFF"/>
                  </a:gs>
                  <a:gs pos="35000">
                    <a:srgbClr val="DDFEFF"/>
                  </a:gs>
                  <a:gs pos="100000">
                    <a:srgbClr val="F0FFFF"/>
                  </a:gs>
                </a:gsLst>
                <a:lin ang="16200000" scaled="0"/>
              </a:gradFill>
              <a:ln w="9525" cap="flat">
                <a:solidFill>
                  <a:srgbClr val="B6DCD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08" name="形状"/>
              <p:cNvSpPr/>
              <p:nvPr/>
            </p:nvSpPr>
            <p:spPr>
              <a:xfrm>
                <a:off x="76279" y="47272"/>
                <a:ext cx="1376492" cy="790030"/>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9525" cap="flat">
                <a:solidFill>
                  <a:srgbClr val="B6DCDF"/>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09" name="Internet"/>
              <p:cNvSpPr txBox="1"/>
              <p:nvPr/>
            </p:nvSpPr>
            <p:spPr>
              <a:xfrm>
                <a:off x="1270" y="263192"/>
                <a:ext cx="1500188" cy="396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latin typeface="Microsoft YaHei"/>
                    <a:ea typeface="Microsoft YaHei"/>
                    <a:cs typeface="Microsoft YaHei"/>
                    <a:sym typeface="Microsoft YaHei"/>
                  </a:defRPr>
                </a:lvl1pPr>
              </a:lstStyle>
              <a:p>
                <a:r>
                  <a:t>Internet</a:t>
                </a:r>
              </a:p>
            </p:txBody>
          </p:sp>
        </p:grpSp>
        <p:sp>
          <p:nvSpPr>
            <p:cNvPr id="211" name="线条"/>
            <p:cNvSpPr/>
            <p:nvPr/>
          </p:nvSpPr>
          <p:spPr>
            <a:xfrm rot="16200000" flipH="1">
              <a:off x="750886" y="1246188"/>
              <a:ext cx="392114" cy="966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070C0"/>
              </a:solidFill>
              <a:prstDash val="dash"/>
              <a:round/>
            </a:ln>
            <a:effectLst/>
          </p:spPr>
          <p:txBody>
            <a:bodyPr wrap="square" lIns="45719" tIns="45719" rIns="45719" bIns="45719" numCol="1" anchor="t">
              <a:noAutofit/>
            </a:bodyPr>
            <a:lstStyle/>
            <a:p>
              <a:endParaRPr/>
            </a:p>
          </p:txBody>
        </p:sp>
        <p:sp>
          <p:nvSpPr>
            <p:cNvPr id="212" name="线条"/>
            <p:cNvSpPr/>
            <p:nvPr/>
          </p:nvSpPr>
          <p:spPr>
            <a:xfrm rot="10800000" flipH="1">
              <a:off x="2924175" y="1485900"/>
              <a:ext cx="900113" cy="44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070C0"/>
              </a:solidFill>
              <a:prstDash val="dash"/>
              <a:round/>
            </a:ln>
            <a:effectLst/>
          </p:spPr>
          <p:txBody>
            <a:bodyPr wrap="square" lIns="45719" tIns="45719" rIns="45719" bIns="45719" numCol="1" anchor="t">
              <a:noAutofit/>
            </a:bodyPr>
            <a:lstStyle/>
            <a:p>
              <a:endParaRPr/>
            </a:p>
          </p:txBody>
        </p:sp>
        <p:grpSp>
          <p:nvGrpSpPr>
            <p:cNvPr id="225" name="成组"/>
            <p:cNvGrpSpPr/>
            <p:nvPr/>
          </p:nvGrpSpPr>
          <p:grpSpPr>
            <a:xfrm>
              <a:off x="4211637" y="1033462"/>
              <a:ext cx="428626" cy="571501"/>
              <a:chOff x="0" y="0"/>
              <a:chExt cx="428624" cy="571499"/>
            </a:xfrm>
          </p:grpSpPr>
          <p:grpSp>
            <p:nvGrpSpPr>
              <p:cNvPr id="216" name="成组"/>
              <p:cNvGrpSpPr/>
              <p:nvPr/>
            </p:nvGrpSpPr>
            <p:grpSpPr>
              <a:xfrm>
                <a:off x="0" y="285749"/>
                <a:ext cx="428625" cy="285751"/>
                <a:chOff x="0" y="0"/>
                <a:chExt cx="428624" cy="285749"/>
              </a:xfrm>
            </p:grpSpPr>
            <p:sp>
              <p:nvSpPr>
                <p:cNvPr id="213" name="形状"/>
                <p:cNvSpPr/>
                <p:nvPr/>
              </p:nvSpPr>
              <p:spPr>
                <a:xfrm>
                  <a:off x="0" y="0"/>
                  <a:ext cx="428625" cy="2857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337"/>
                        <a:pt x="0" y="5220"/>
                      </a:cubicBezTo>
                      <a:lnTo>
                        <a:pt x="0" y="16380"/>
                      </a:lnTo>
                      <a:cubicBezTo>
                        <a:pt x="0" y="19263"/>
                        <a:pt x="4835" y="21600"/>
                        <a:pt x="10800" y="21600"/>
                      </a:cubicBezTo>
                      <a:cubicBezTo>
                        <a:pt x="16765" y="21600"/>
                        <a:pt x="21600" y="19263"/>
                        <a:pt x="21600" y="16380"/>
                      </a:cubicBezTo>
                      <a:lnTo>
                        <a:pt x="21600" y="5220"/>
                      </a:lnTo>
                      <a:cubicBezTo>
                        <a:pt x="21600" y="2337"/>
                        <a:pt x="16765" y="0"/>
                        <a:pt x="10800" y="0"/>
                      </a:cubicBezTo>
                      <a:close/>
                    </a:path>
                  </a:pathLst>
                </a:custGeom>
                <a:gradFill flip="none" rotWithShape="1">
                  <a:gsLst>
                    <a:gs pos="0">
                      <a:srgbClr val="BCBCBC"/>
                    </a:gs>
                    <a:gs pos="35000">
                      <a:srgbClr val="D0D0D0"/>
                    </a:gs>
                    <a:gs pos="100000">
                      <a:srgbClr val="EDEDED"/>
                    </a:gs>
                  </a:gsLst>
                  <a:lin ang="16200000" scaled="0"/>
                </a:gradFill>
                <a:ln w="9525" cap="flat">
                  <a:solidFill>
                    <a:srgbClr val="000000"/>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14" name="椭圆形"/>
                <p:cNvSpPr/>
                <p:nvPr/>
              </p:nvSpPr>
              <p:spPr>
                <a:xfrm>
                  <a:off x="0" y="-1"/>
                  <a:ext cx="428625" cy="138114"/>
                </a:xfrm>
                <a:prstGeom prst="ellipse">
                  <a:avLst/>
                </a:prstGeom>
                <a:solidFill>
                  <a:srgbClr val="C9C9C9"/>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15" name="线条"/>
                <p:cNvSpPr/>
                <p:nvPr/>
              </p:nvSpPr>
              <p:spPr>
                <a:xfrm>
                  <a:off x="0" y="69056"/>
                  <a:ext cx="428625" cy="690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grpSp>
            <p:nvGrpSpPr>
              <p:cNvPr id="220" name="成组"/>
              <p:cNvGrpSpPr/>
              <p:nvPr/>
            </p:nvGrpSpPr>
            <p:grpSpPr>
              <a:xfrm>
                <a:off x="71438" y="0"/>
                <a:ext cx="285751" cy="357187"/>
                <a:chOff x="0" y="0"/>
                <a:chExt cx="285749" cy="357186"/>
              </a:xfrm>
            </p:grpSpPr>
            <p:sp>
              <p:nvSpPr>
                <p:cNvPr id="217" name="形状"/>
                <p:cNvSpPr/>
                <p:nvPr/>
              </p:nvSpPr>
              <p:spPr>
                <a:xfrm>
                  <a:off x="-1" y="0"/>
                  <a:ext cx="285751" cy="357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00" y="21600"/>
                      </a:lnTo>
                      <a:lnTo>
                        <a:pt x="21600" y="18000"/>
                      </a:lnTo>
                      <a:lnTo>
                        <a:pt x="21600" y="0"/>
                      </a:lnTo>
                      <a:close/>
                    </a:path>
                  </a:pathLst>
                </a:custGeom>
                <a:gradFill flip="none" rotWithShape="1">
                  <a:gsLst>
                    <a:gs pos="0">
                      <a:srgbClr val="A8A8EA"/>
                    </a:gs>
                    <a:gs pos="35000">
                      <a:srgbClr val="C3C3EF"/>
                    </a:gs>
                    <a:gs pos="100000">
                      <a:srgbClr val="E8E8FA"/>
                    </a:gs>
                  </a:gsLst>
                  <a:lin ang="16200000" scaled="0"/>
                </a:gradFill>
                <a:ln w="9525" cap="flat">
                  <a:solidFill>
                    <a:srgbClr val="2F2F98"/>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18" name="形状"/>
                <p:cNvSpPr/>
                <p:nvPr/>
              </p:nvSpPr>
              <p:spPr>
                <a:xfrm>
                  <a:off x="238124" y="297655"/>
                  <a:ext cx="47626" cy="59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92" y="738"/>
                      </a:lnTo>
                      <a:cubicBezTo>
                        <a:pt x="7752" y="4050"/>
                        <a:pt x="13500" y="4050"/>
                        <a:pt x="21600" y="0"/>
                      </a:cubicBezTo>
                      <a:close/>
                    </a:path>
                  </a:pathLst>
                </a:custGeom>
                <a:solidFill>
                  <a:srgbClr val="8686BB"/>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19" name="线条"/>
                <p:cNvSpPr/>
                <p:nvPr/>
              </p:nvSpPr>
              <p:spPr>
                <a:xfrm>
                  <a:off x="238124" y="297655"/>
                  <a:ext cx="47626" cy="59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92" y="738"/>
                      </a:lnTo>
                      <a:cubicBezTo>
                        <a:pt x="7752" y="4050"/>
                        <a:pt x="13500" y="4050"/>
                        <a:pt x="21600" y="0"/>
                      </a:cubicBezTo>
                    </a:path>
                  </a:pathLst>
                </a:custGeom>
                <a:noFill/>
                <a:ln w="9525" cap="flat">
                  <a:solidFill>
                    <a:srgbClr val="2F2F98"/>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sp>
            <p:nvSpPr>
              <p:cNvPr id="221" name="线条"/>
              <p:cNvSpPr/>
              <p:nvPr/>
            </p:nvSpPr>
            <p:spPr>
              <a:xfrm>
                <a:off x="114300" y="80962"/>
                <a:ext cx="214314"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222" name="线条"/>
              <p:cNvSpPr/>
              <p:nvPr/>
            </p:nvSpPr>
            <p:spPr>
              <a:xfrm>
                <a:off x="114300" y="142874"/>
                <a:ext cx="214314"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223" name="线条"/>
              <p:cNvSpPr/>
              <p:nvPr/>
            </p:nvSpPr>
            <p:spPr>
              <a:xfrm>
                <a:off x="109538" y="214311"/>
                <a:ext cx="214313"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224" name="线条"/>
              <p:cNvSpPr/>
              <p:nvPr/>
            </p:nvSpPr>
            <p:spPr>
              <a:xfrm>
                <a:off x="114300" y="276225"/>
                <a:ext cx="214314"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grpSp>
        <p:sp>
          <p:nvSpPr>
            <p:cNvPr id="226" name="Web服务器…"/>
            <p:cNvSpPr txBox="1"/>
            <p:nvPr/>
          </p:nvSpPr>
          <p:spPr>
            <a:xfrm>
              <a:off x="3270059" y="0"/>
              <a:ext cx="1254508" cy="446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sz="1200">
                  <a:latin typeface="Microsoft YaHei"/>
                  <a:ea typeface="Microsoft YaHei"/>
                  <a:cs typeface="Microsoft YaHei"/>
                  <a:sym typeface="Microsoft YaHei"/>
                </a:defRPr>
              </a:pPr>
              <a:r>
                <a:t>Web服务器</a:t>
              </a:r>
            </a:p>
            <a:p>
              <a:pPr algn="ctr">
                <a:defRPr sz="1100">
                  <a:solidFill>
                    <a:srgbClr val="FF0000"/>
                  </a:solidFill>
                  <a:latin typeface="Microsoft YaHei"/>
                  <a:ea typeface="Microsoft YaHei"/>
                  <a:cs typeface="Microsoft YaHei"/>
                  <a:sym typeface="Microsoft YaHei"/>
                </a:defRPr>
              </a:pPr>
              <a:r>
                <a:t>www.</a:t>
              </a:r>
              <a:r>
                <a:rPr lang="en-US" altLang="zh-CN"/>
                <a:t>oldboy</a:t>
              </a:r>
              <a:r>
                <a:t>.com</a:t>
              </a:r>
            </a:p>
          </p:txBody>
        </p:sp>
        <p:sp>
          <p:nvSpPr>
            <p:cNvPr id="227" name="客户机(浏览器)"/>
            <p:cNvSpPr txBox="1"/>
            <p:nvPr/>
          </p:nvSpPr>
          <p:spPr>
            <a:xfrm>
              <a:off x="0" y="33337"/>
              <a:ext cx="1120339"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200">
                  <a:latin typeface="Microsoft YaHei"/>
                  <a:ea typeface="Microsoft YaHei"/>
                  <a:cs typeface="Microsoft YaHei"/>
                  <a:sym typeface="Microsoft YaHei"/>
                </a:defRPr>
              </a:pPr>
              <a:r>
                <a:t>客户机(浏览器)</a:t>
              </a:r>
            </a:p>
          </p:txBody>
        </p:sp>
        <p:sp>
          <p:nvSpPr>
            <p:cNvPr id="228" name="Index.html"/>
            <p:cNvSpPr txBox="1"/>
            <p:nvPr/>
          </p:nvSpPr>
          <p:spPr>
            <a:xfrm>
              <a:off x="3952875" y="1603374"/>
              <a:ext cx="912813" cy="281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100">
                  <a:latin typeface="Microsoft YaHei"/>
                  <a:ea typeface="Microsoft YaHei"/>
                  <a:cs typeface="Microsoft YaHei"/>
                  <a:sym typeface="Microsoft YaHei"/>
                </a:defRPr>
              </a:lvl1pPr>
            </a:lstStyle>
            <a:p>
              <a:r>
                <a:t>Index.html</a:t>
              </a:r>
            </a:p>
          </p:txBody>
        </p:sp>
        <p:sp>
          <p:nvSpPr>
            <p:cNvPr id="229" name="IP:222.246.129.80"/>
            <p:cNvSpPr txBox="1"/>
            <p:nvPr/>
          </p:nvSpPr>
          <p:spPr>
            <a:xfrm>
              <a:off x="2971800" y="1439862"/>
              <a:ext cx="1111251"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000">
                  <a:latin typeface="Microsoft YaHei"/>
                  <a:ea typeface="Microsoft YaHei"/>
                  <a:cs typeface="Microsoft YaHei"/>
                  <a:sym typeface="Microsoft YaHei"/>
                </a:defRPr>
              </a:lvl1pPr>
            </a:lstStyle>
            <a:p>
              <a:r>
                <a:t>IP:222.246.129.80</a:t>
              </a:r>
            </a:p>
          </p:txBody>
        </p:sp>
      </p:grpSp>
      <p:sp>
        <p:nvSpPr>
          <p:cNvPr id="231" name="在用户点击URL为http://www.qq.com/index.html的链接后，浏览器和Web服务器执行以下动作："/>
          <p:cNvSpPr txBox="1"/>
          <p:nvPr/>
        </p:nvSpPr>
        <p:spPr>
          <a:xfrm>
            <a:off x="539750" y="1773237"/>
            <a:ext cx="3589338"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latin typeface="Microsoft YaHei"/>
                <a:ea typeface="Microsoft YaHei"/>
                <a:cs typeface="Microsoft YaHei"/>
                <a:sym typeface="Microsoft YaHei"/>
              </a:defRPr>
            </a:pPr>
            <a:r>
              <a:t>在用户点击URL为</a:t>
            </a:r>
            <a:r>
              <a:rPr u="sng">
                <a:solidFill>
                  <a:srgbClr val="009999"/>
                </a:solidFill>
                <a:uFill>
                  <a:solidFill>
                    <a:srgbClr val="009999"/>
                  </a:solidFill>
                </a:uFill>
                <a:hlinkClick r:id="rId3"/>
              </a:rPr>
              <a:t>http://www.</a:t>
            </a:r>
            <a:r>
              <a:rPr lang="en-US" altLang="zh-CN" u="sng">
                <a:solidFill>
                  <a:srgbClr val="009999"/>
                </a:solidFill>
                <a:uFill>
                  <a:solidFill>
                    <a:srgbClr val="009999"/>
                  </a:solidFill>
                </a:uFill>
                <a:hlinkClick r:id="rId3"/>
              </a:rPr>
              <a:t>oldboy</a:t>
            </a:r>
            <a:r>
              <a:rPr u="sng">
                <a:solidFill>
                  <a:srgbClr val="009999"/>
                </a:solidFill>
                <a:uFill>
                  <a:solidFill>
                    <a:srgbClr val="009999"/>
                  </a:solidFill>
                </a:uFill>
                <a:hlinkClick r:id="rId3"/>
              </a:rPr>
              <a:t>.com/index.html</a:t>
            </a:r>
            <a:r>
              <a:t>的链接后，浏览器和Web服务器执行以下动作：</a:t>
            </a:r>
          </a:p>
        </p:txBody>
      </p:sp>
      <p:sp>
        <p:nvSpPr>
          <p:cNvPr id="232" name="线条"/>
          <p:cNvSpPr/>
          <p:nvPr/>
        </p:nvSpPr>
        <p:spPr>
          <a:xfrm>
            <a:off x="7898447" y="3502659"/>
            <a:ext cx="1" cy="2951164"/>
          </a:xfrm>
          <a:prstGeom prst="line">
            <a:avLst/>
          </a:prstGeom>
          <a:ln w="19050">
            <a:solidFill>
              <a:srgbClr val="0070C0"/>
            </a:solidFill>
          </a:ln>
        </p:spPr>
        <p:txBody>
          <a:bodyPr lIns="45719" rIns="45719"/>
          <a:lstStyle/>
          <a:p>
            <a:endParaRPr/>
          </a:p>
        </p:txBody>
      </p:sp>
      <p:sp>
        <p:nvSpPr>
          <p:cNvPr id="233" name="线条"/>
          <p:cNvSpPr/>
          <p:nvPr/>
        </p:nvSpPr>
        <p:spPr>
          <a:xfrm flipH="1">
            <a:off x="4612322" y="3429634"/>
            <a:ext cx="1" cy="3024189"/>
          </a:xfrm>
          <a:prstGeom prst="line">
            <a:avLst/>
          </a:prstGeom>
          <a:ln w="19050">
            <a:solidFill>
              <a:srgbClr val="0070C0"/>
            </a:solidFill>
          </a:ln>
        </p:spPr>
        <p:txBody>
          <a:bodyPr lIns="45719" rIns="45719"/>
          <a:lstStyle/>
          <a:p>
            <a:endParaRPr/>
          </a:p>
        </p:txBody>
      </p:sp>
      <p:sp>
        <p:nvSpPr>
          <p:cNvPr id="234" name="线条"/>
          <p:cNvSpPr/>
          <p:nvPr/>
        </p:nvSpPr>
        <p:spPr>
          <a:xfrm>
            <a:off x="4611687" y="4294187"/>
            <a:ext cx="3286126" cy="1589"/>
          </a:xfrm>
          <a:prstGeom prst="line">
            <a:avLst/>
          </a:prstGeom>
          <a:ln w="19050">
            <a:solidFill>
              <a:srgbClr val="0070C0"/>
            </a:solidFill>
            <a:prstDash val="dash"/>
            <a:headEnd type="triangle"/>
            <a:tailEnd type="triangle"/>
          </a:ln>
        </p:spPr>
        <p:txBody>
          <a:bodyPr lIns="45719" rIns="45719"/>
          <a:lstStyle/>
          <a:p>
            <a:endParaRPr/>
          </a:p>
        </p:txBody>
      </p:sp>
      <p:grpSp>
        <p:nvGrpSpPr>
          <p:cNvPr id="239" name="成组"/>
          <p:cNvGrpSpPr/>
          <p:nvPr/>
        </p:nvGrpSpPr>
        <p:grpSpPr>
          <a:xfrm>
            <a:off x="682625" y="2854642"/>
            <a:ext cx="2810530" cy="368936"/>
            <a:chOff x="0" y="0"/>
            <a:chExt cx="2810529" cy="368934"/>
          </a:xfrm>
        </p:grpSpPr>
        <p:grpSp>
          <p:nvGrpSpPr>
            <p:cNvPr id="237" name="成组"/>
            <p:cNvGrpSpPr/>
            <p:nvPr/>
          </p:nvGrpSpPr>
          <p:grpSpPr>
            <a:xfrm>
              <a:off x="0" y="-1"/>
              <a:ext cx="285751" cy="332742"/>
              <a:chOff x="0" y="0"/>
              <a:chExt cx="285750" cy="332740"/>
            </a:xfrm>
          </p:grpSpPr>
          <p:sp>
            <p:nvSpPr>
              <p:cNvPr id="235" name="圆形"/>
              <p:cNvSpPr/>
              <p:nvPr/>
            </p:nvSpPr>
            <p:spPr>
              <a:xfrm>
                <a:off x="0" y="23494"/>
                <a:ext cx="285751"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36" name="1"/>
              <p:cNvSpPr txBox="1"/>
              <p:nvPr/>
            </p:nvSpPr>
            <p:spPr>
              <a:xfrm>
                <a:off x="41843" y="0"/>
                <a:ext cx="202064" cy="33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1</a:t>
                </a:r>
              </a:p>
            </p:txBody>
          </p:sp>
        </p:grpSp>
        <p:sp>
          <p:nvSpPr>
            <p:cNvPr id="238" name="浏览器分析超链接中的URL"/>
            <p:cNvSpPr txBox="1"/>
            <p:nvPr/>
          </p:nvSpPr>
          <p:spPr>
            <a:xfrm>
              <a:off x="285750" y="10794"/>
              <a:ext cx="2524780"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icrosoft YaHei"/>
                  <a:ea typeface="Microsoft YaHei"/>
                  <a:cs typeface="Microsoft YaHei"/>
                  <a:sym typeface="Microsoft YaHei"/>
                </a:defRPr>
              </a:pPr>
              <a:r>
                <a:t>浏览器分析超链接中的URL</a:t>
              </a:r>
            </a:p>
          </p:txBody>
        </p:sp>
      </p:grpSp>
      <p:grpSp>
        <p:nvGrpSpPr>
          <p:cNvPr id="244" name="成组"/>
          <p:cNvGrpSpPr/>
          <p:nvPr/>
        </p:nvGrpSpPr>
        <p:grpSpPr>
          <a:xfrm>
            <a:off x="682625" y="3225799"/>
            <a:ext cx="2921001" cy="584773"/>
            <a:chOff x="0" y="0"/>
            <a:chExt cx="2921000" cy="584771"/>
          </a:xfrm>
        </p:grpSpPr>
        <p:grpSp>
          <p:nvGrpSpPr>
            <p:cNvPr id="242" name="成组"/>
            <p:cNvGrpSpPr/>
            <p:nvPr/>
          </p:nvGrpSpPr>
          <p:grpSpPr>
            <a:xfrm>
              <a:off x="0" y="9843"/>
              <a:ext cx="285751" cy="332741"/>
              <a:chOff x="0" y="0"/>
              <a:chExt cx="285750" cy="332740"/>
            </a:xfrm>
          </p:grpSpPr>
          <p:sp>
            <p:nvSpPr>
              <p:cNvPr id="240" name="圆形"/>
              <p:cNvSpPr/>
              <p:nvPr/>
            </p:nvSpPr>
            <p:spPr>
              <a:xfrm>
                <a:off x="0" y="23494"/>
                <a:ext cx="285751"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41" name="2"/>
              <p:cNvSpPr txBox="1"/>
              <p:nvPr/>
            </p:nvSpPr>
            <p:spPr>
              <a:xfrm>
                <a:off x="41843" y="0"/>
                <a:ext cx="202064" cy="33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2</a:t>
                </a:r>
              </a:p>
            </p:txBody>
          </p:sp>
        </p:grpSp>
        <p:sp>
          <p:nvSpPr>
            <p:cNvPr id="243" name="浏览器向DNS请求解析www.qq.com的IP地址"/>
            <p:cNvSpPr txBox="1"/>
            <p:nvPr/>
          </p:nvSpPr>
          <p:spPr>
            <a:xfrm>
              <a:off x="285750" y="0"/>
              <a:ext cx="2635250" cy="5847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1600">
                  <a:latin typeface="Microsoft YaHei"/>
                  <a:ea typeface="Microsoft YaHei"/>
                  <a:cs typeface="Microsoft YaHei"/>
                  <a:sym typeface="Microsoft YaHei"/>
                </a:defRPr>
              </a:pPr>
              <a:r>
                <a:t>浏览器向DNS请求解析www.</a:t>
              </a:r>
              <a:r>
                <a:rPr lang="en-US" altLang="zh-CN"/>
                <a:t>oldboy</a:t>
              </a:r>
              <a:r>
                <a:t>.com的IP地址</a:t>
              </a:r>
            </a:p>
          </p:txBody>
        </p:sp>
      </p:grpSp>
      <p:grpSp>
        <p:nvGrpSpPr>
          <p:cNvPr id="249" name="成组"/>
          <p:cNvGrpSpPr/>
          <p:nvPr/>
        </p:nvGrpSpPr>
        <p:grpSpPr>
          <a:xfrm>
            <a:off x="682625" y="3789680"/>
            <a:ext cx="3786188" cy="648336"/>
            <a:chOff x="0" y="0"/>
            <a:chExt cx="3786187" cy="648334"/>
          </a:xfrm>
        </p:grpSpPr>
        <p:grpSp>
          <p:nvGrpSpPr>
            <p:cNvPr id="247" name="成组"/>
            <p:cNvGrpSpPr/>
            <p:nvPr/>
          </p:nvGrpSpPr>
          <p:grpSpPr>
            <a:xfrm>
              <a:off x="0" y="-1"/>
              <a:ext cx="285751" cy="332742"/>
              <a:chOff x="0" y="0"/>
              <a:chExt cx="285750" cy="332740"/>
            </a:xfrm>
          </p:grpSpPr>
          <p:sp>
            <p:nvSpPr>
              <p:cNvPr id="245" name="圆形"/>
              <p:cNvSpPr/>
              <p:nvPr/>
            </p:nvSpPr>
            <p:spPr>
              <a:xfrm>
                <a:off x="0" y="23494"/>
                <a:ext cx="285751"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46" name="3"/>
              <p:cNvSpPr txBox="1"/>
              <p:nvPr/>
            </p:nvSpPr>
            <p:spPr>
              <a:xfrm>
                <a:off x="41843" y="0"/>
                <a:ext cx="202064" cy="33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3</a:t>
                </a:r>
              </a:p>
            </p:txBody>
          </p:sp>
        </p:grpSp>
        <p:sp>
          <p:nvSpPr>
            <p:cNvPr id="248" name="DNS将解析出的IP地址222.246.129.80返回浏览器"/>
            <p:cNvSpPr txBox="1"/>
            <p:nvPr/>
          </p:nvSpPr>
          <p:spPr>
            <a:xfrm>
              <a:off x="285750" y="23494"/>
              <a:ext cx="3500438" cy="624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1600">
                  <a:latin typeface="Microsoft YaHei"/>
                  <a:ea typeface="Microsoft YaHei"/>
                  <a:cs typeface="Microsoft YaHei"/>
                  <a:sym typeface="Microsoft YaHei"/>
                </a:defRPr>
              </a:pPr>
              <a:r>
                <a:t>DNS将解析出的IP地址222.246.129.80返回浏览器</a:t>
              </a:r>
            </a:p>
          </p:txBody>
        </p:sp>
      </p:grpSp>
      <p:sp>
        <p:nvSpPr>
          <p:cNvPr id="250" name="线条"/>
          <p:cNvSpPr/>
          <p:nvPr/>
        </p:nvSpPr>
        <p:spPr>
          <a:xfrm>
            <a:off x="5111750" y="2338387"/>
            <a:ext cx="2357438" cy="12701"/>
          </a:xfrm>
          <a:prstGeom prst="line">
            <a:avLst/>
          </a:prstGeom>
          <a:ln w="38100">
            <a:solidFill>
              <a:schemeClr val="accent2"/>
            </a:solidFill>
            <a:prstDash val="dash"/>
            <a:headEnd type="triangle"/>
            <a:tailEnd type="triangle"/>
          </a:ln>
          <a:effectLst>
            <a:outerShdw blurRad="38100" dist="23000" dir="5400000" rotWithShape="0">
              <a:srgbClr val="808080">
                <a:alpha val="34997"/>
              </a:srgbClr>
            </a:outerShdw>
          </a:effectLst>
        </p:spPr>
        <p:txBody>
          <a:bodyPr lIns="45719" rIns="45719"/>
          <a:lstStyle/>
          <a:p>
            <a:endParaRPr/>
          </a:p>
        </p:txBody>
      </p:sp>
      <p:sp>
        <p:nvSpPr>
          <p:cNvPr id="251" name="HTTP over TCP"/>
          <p:cNvSpPr txBox="1"/>
          <p:nvPr/>
        </p:nvSpPr>
        <p:spPr>
          <a:xfrm>
            <a:off x="5597525" y="2017712"/>
            <a:ext cx="1358203" cy="332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latin typeface="Microsoft YaHei"/>
                <a:ea typeface="Microsoft YaHei"/>
                <a:cs typeface="Microsoft YaHei"/>
                <a:sym typeface="Microsoft YaHei"/>
              </a:defRPr>
            </a:lvl1pPr>
          </a:lstStyle>
          <a:p>
            <a:r>
              <a:t>HTTP over TCP</a:t>
            </a:r>
          </a:p>
        </p:txBody>
      </p:sp>
      <p:grpSp>
        <p:nvGrpSpPr>
          <p:cNvPr id="256" name="成组"/>
          <p:cNvGrpSpPr/>
          <p:nvPr/>
        </p:nvGrpSpPr>
        <p:grpSpPr>
          <a:xfrm>
            <a:off x="682624" y="4408803"/>
            <a:ext cx="3772458" cy="381638"/>
            <a:chOff x="0" y="-1"/>
            <a:chExt cx="3772458" cy="381637"/>
          </a:xfrm>
        </p:grpSpPr>
        <p:grpSp>
          <p:nvGrpSpPr>
            <p:cNvPr id="254" name="成组"/>
            <p:cNvGrpSpPr/>
            <p:nvPr/>
          </p:nvGrpSpPr>
          <p:grpSpPr>
            <a:xfrm>
              <a:off x="0" y="-1"/>
              <a:ext cx="285751" cy="332742"/>
              <a:chOff x="0" y="0"/>
              <a:chExt cx="285750" cy="332740"/>
            </a:xfrm>
          </p:grpSpPr>
          <p:sp>
            <p:nvSpPr>
              <p:cNvPr id="252" name="椭圆形"/>
              <p:cNvSpPr/>
              <p:nvPr/>
            </p:nvSpPr>
            <p:spPr>
              <a:xfrm>
                <a:off x="0" y="23495"/>
                <a:ext cx="285751" cy="285750"/>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53" name="4"/>
              <p:cNvSpPr txBox="1"/>
              <p:nvPr/>
            </p:nvSpPr>
            <p:spPr>
              <a:xfrm>
                <a:off x="41843" y="0"/>
                <a:ext cx="202064"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4</a:t>
                </a:r>
              </a:p>
            </p:txBody>
          </p:sp>
        </p:grpSp>
        <p:sp>
          <p:nvSpPr>
            <p:cNvPr id="255" name="浏览器与服务器建立TCP连接(80端口)"/>
            <p:cNvSpPr txBox="1"/>
            <p:nvPr/>
          </p:nvSpPr>
          <p:spPr>
            <a:xfrm>
              <a:off x="285750" y="23495"/>
              <a:ext cx="3486708"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icrosoft YaHei"/>
                  <a:ea typeface="Microsoft YaHei"/>
                  <a:cs typeface="Microsoft YaHei"/>
                  <a:sym typeface="Microsoft YaHei"/>
                </a:defRPr>
              </a:pPr>
              <a:r>
                <a:t>浏览器与服务器建立TCP连接(80端口)</a:t>
              </a:r>
            </a:p>
          </p:txBody>
        </p:sp>
      </p:grpSp>
      <p:grpSp>
        <p:nvGrpSpPr>
          <p:cNvPr id="261" name="成组"/>
          <p:cNvGrpSpPr/>
          <p:nvPr/>
        </p:nvGrpSpPr>
        <p:grpSpPr>
          <a:xfrm>
            <a:off x="682625" y="4846159"/>
            <a:ext cx="3563899" cy="380845"/>
            <a:chOff x="0" y="-1"/>
            <a:chExt cx="3563899" cy="380843"/>
          </a:xfrm>
        </p:grpSpPr>
        <p:grpSp>
          <p:nvGrpSpPr>
            <p:cNvPr id="259" name="成组"/>
            <p:cNvGrpSpPr/>
            <p:nvPr/>
          </p:nvGrpSpPr>
          <p:grpSpPr>
            <a:xfrm>
              <a:off x="0" y="-1"/>
              <a:ext cx="285751" cy="332742"/>
              <a:chOff x="0" y="0"/>
              <a:chExt cx="285750" cy="332740"/>
            </a:xfrm>
          </p:grpSpPr>
          <p:sp>
            <p:nvSpPr>
              <p:cNvPr id="257" name="圆形"/>
              <p:cNvSpPr/>
              <p:nvPr/>
            </p:nvSpPr>
            <p:spPr>
              <a:xfrm>
                <a:off x="0" y="22701"/>
                <a:ext cx="285751" cy="287338"/>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58" name="5"/>
              <p:cNvSpPr txBox="1"/>
              <p:nvPr/>
            </p:nvSpPr>
            <p:spPr>
              <a:xfrm>
                <a:off x="41843" y="0"/>
                <a:ext cx="202064"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5</a:t>
                </a:r>
              </a:p>
            </p:txBody>
          </p:sp>
        </p:grpSp>
        <p:sp>
          <p:nvSpPr>
            <p:cNvPr id="260" name="浏览器请求文档：GET /index.html"/>
            <p:cNvSpPr txBox="1"/>
            <p:nvPr/>
          </p:nvSpPr>
          <p:spPr>
            <a:xfrm>
              <a:off x="285750" y="22701"/>
              <a:ext cx="3278149"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icrosoft YaHei"/>
                  <a:ea typeface="Microsoft YaHei"/>
                  <a:cs typeface="Microsoft YaHei"/>
                  <a:sym typeface="Microsoft YaHei"/>
                </a:defRPr>
              </a:pPr>
              <a:r>
                <a:t>浏览器请求文档：GET /index.html</a:t>
              </a:r>
            </a:p>
          </p:txBody>
        </p:sp>
      </p:grpSp>
      <p:grpSp>
        <p:nvGrpSpPr>
          <p:cNvPr id="266" name="成组"/>
          <p:cNvGrpSpPr/>
          <p:nvPr/>
        </p:nvGrpSpPr>
        <p:grpSpPr>
          <a:xfrm>
            <a:off x="682625" y="5221287"/>
            <a:ext cx="2778127" cy="624841"/>
            <a:chOff x="0" y="0"/>
            <a:chExt cx="2778126" cy="624840"/>
          </a:xfrm>
        </p:grpSpPr>
        <p:grpSp>
          <p:nvGrpSpPr>
            <p:cNvPr id="264" name="成组"/>
            <p:cNvGrpSpPr/>
            <p:nvPr/>
          </p:nvGrpSpPr>
          <p:grpSpPr>
            <a:xfrm>
              <a:off x="0" y="71755"/>
              <a:ext cx="285750" cy="332741"/>
              <a:chOff x="0" y="0"/>
              <a:chExt cx="285749" cy="332740"/>
            </a:xfrm>
          </p:grpSpPr>
          <p:sp>
            <p:nvSpPr>
              <p:cNvPr id="262" name="椭圆形"/>
              <p:cNvSpPr/>
              <p:nvPr/>
            </p:nvSpPr>
            <p:spPr>
              <a:xfrm>
                <a:off x="0" y="23494"/>
                <a:ext cx="285750"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63" name="6"/>
              <p:cNvSpPr txBox="1"/>
              <p:nvPr/>
            </p:nvSpPr>
            <p:spPr>
              <a:xfrm>
                <a:off x="41843" y="0"/>
                <a:ext cx="202063" cy="33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6</a:t>
                </a:r>
              </a:p>
            </p:txBody>
          </p:sp>
        </p:grpSp>
        <p:sp>
          <p:nvSpPr>
            <p:cNvPr id="265" name="服务器给出响应，将文档 index.html发送给浏览器"/>
            <p:cNvSpPr txBox="1"/>
            <p:nvPr/>
          </p:nvSpPr>
          <p:spPr>
            <a:xfrm>
              <a:off x="285749" y="0"/>
              <a:ext cx="2492377" cy="6248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1600">
                  <a:latin typeface="Microsoft YaHei"/>
                  <a:ea typeface="Microsoft YaHei"/>
                  <a:cs typeface="Microsoft YaHei"/>
                  <a:sym typeface="Microsoft YaHei"/>
                </a:defRPr>
              </a:pPr>
              <a:r>
                <a:t>服务器给出响应，将文档 index.html发送给浏览器</a:t>
              </a:r>
            </a:p>
          </p:txBody>
        </p:sp>
      </p:grpSp>
      <p:grpSp>
        <p:nvGrpSpPr>
          <p:cNvPr id="271" name="成组"/>
          <p:cNvGrpSpPr/>
          <p:nvPr/>
        </p:nvGrpSpPr>
        <p:grpSpPr>
          <a:xfrm>
            <a:off x="682625" y="5781992"/>
            <a:ext cx="1569601" cy="381636"/>
            <a:chOff x="0" y="0"/>
            <a:chExt cx="1569600" cy="381634"/>
          </a:xfrm>
        </p:grpSpPr>
        <p:grpSp>
          <p:nvGrpSpPr>
            <p:cNvPr id="269" name="成组"/>
            <p:cNvGrpSpPr/>
            <p:nvPr/>
          </p:nvGrpSpPr>
          <p:grpSpPr>
            <a:xfrm>
              <a:off x="0" y="-1"/>
              <a:ext cx="285750" cy="332742"/>
              <a:chOff x="0" y="0"/>
              <a:chExt cx="285749" cy="332740"/>
            </a:xfrm>
          </p:grpSpPr>
          <p:sp>
            <p:nvSpPr>
              <p:cNvPr id="267" name="椭圆形"/>
              <p:cNvSpPr/>
              <p:nvPr/>
            </p:nvSpPr>
            <p:spPr>
              <a:xfrm>
                <a:off x="0" y="23494"/>
                <a:ext cx="285750"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68" name="7"/>
              <p:cNvSpPr txBox="1"/>
              <p:nvPr/>
            </p:nvSpPr>
            <p:spPr>
              <a:xfrm>
                <a:off x="41843" y="0"/>
                <a:ext cx="202063"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7</a:t>
                </a:r>
              </a:p>
            </p:txBody>
          </p:sp>
        </p:grpSp>
        <p:sp>
          <p:nvSpPr>
            <p:cNvPr id="270" name="释放TCP连接"/>
            <p:cNvSpPr txBox="1"/>
            <p:nvPr/>
          </p:nvSpPr>
          <p:spPr>
            <a:xfrm>
              <a:off x="285749" y="23494"/>
              <a:ext cx="1283852"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icrosoft YaHei"/>
                  <a:ea typeface="Microsoft YaHei"/>
                  <a:cs typeface="Microsoft YaHei"/>
                  <a:sym typeface="Microsoft YaHei"/>
                </a:defRPr>
              </a:pPr>
              <a:r>
                <a:t>释放TCP连接</a:t>
              </a:r>
            </a:p>
          </p:txBody>
        </p:sp>
      </p:grpSp>
      <p:grpSp>
        <p:nvGrpSpPr>
          <p:cNvPr id="276" name="成组"/>
          <p:cNvGrpSpPr/>
          <p:nvPr/>
        </p:nvGrpSpPr>
        <p:grpSpPr>
          <a:xfrm>
            <a:off x="682624" y="6213792"/>
            <a:ext cx="3240446" cy="381636"/>
            <a:chOff x="0" y="0"/>
            <a:chExt cx="3240444" cy="381634"/>
          </a:xfrm>
        </p:grpSpPr>
        <p:grpSp>
          <p:nvGrpSpPr>
            <p:cNvPr id="274" name="成组"/>
            <p:cNvGrpSpPr/>
            <p:nvPr/>
          </p:nvGrpSpPr>
          <p:grpSpPr>
            <a:xfrm>
              <a:off x="0" y="-1"/>
              <a:ext cx="285751" cy="332742"/>
              <a:chOff x="0" y="0"/>
              <a:chExt cx="285750" cy="332740"/>
            </a:xfrm>
          </p:grpSpPr>
          <p:sp>
            <p:nvSpPr>
              <p:cNvPr id="272" name="圆形"/>
              <p:cNvSpPr/>
              <p:nvPr/>
            </p:nvSpPr>
            <p:spPr>
              <a:xfrm>
                <a:off x="0" y="23494"/>
                <a:ext cx="285751" cy="285752"/>
              </a:xfrm>
              <a:prstGeom prst="ellipse">
                <a:avLst/>
              </a:prstGeom>
              <a:solidFill>
                <a:schemeClr val="accent2"/>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73" name="8"/>
              <p:cNvSpPr txBox="1"/>
              <p:nvPr/>
            </p:nvSpPr>
            <p:spPr>
              <a:xfrm>
                <a:off x="41843" y="0"/>
                <a:ext cx="202064"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8</a:t>
                </a:r>
              </a:p>
            </p:txBody>
          </p:sp>
        </p:grpSp>
        <p:sp>
          <p:nvSpPr>
            <p:cNvPr id="275" name="浏览器显示index.html中的内容"/>
            <p:cNvSpPr txBox="1"/>
            <p:nvPr/>
          </p:nvSpPr>
          <p:spPr>
            <a:xfrm>
              <a:off x="285750" y="23494"/>
              <a:ext cx="2954695"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icrosoft YaHei"/>
                  <a:ea typeface="Microsoft YaHei"/>
                  <a:cs typeface="Microsoft YaHei"/>
                  <a:sym typeface="Microsoft YaHei"/>
                </a:defRPr>
              </a:pPr>
              <a:r>
                <a:t>浏览器显示index.html中的内容</a:t>
              </a:r>
            </a:p>
          </p:txBody>
        </p:sp>
      </p:grpSp>
      <p:sp>
        <p:nvSpPr>
          <p:cNvPr id="277" name="TCP连接"/>
          <p:cNvSpPr txBox="1"/>
          <p:nvPr/>
        </p:nvSpPr>
        <p:spPr>
          <a:xfrm>
            <a:off x="5815012" y="2374900"/>
            <a:ext cx="780788" cy="332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400">
                <a:latin typeface="Microsoft YaHei"/>
                <a:ea typeface="Microsoft YaHei"/>
                <a:cs typeface="Microsoft YaHei"/>
                <a:sym typeface="Microsoft YaHei"/>
              </a:defRPr>
            </a:pPr>
            <a:r>
              <a:t>TCP连接</a:t>
            </a:r>
          </a:p>
        </p:txBody>
      </p:sp>
      <p:sp>
        <p:nvSpPr>
          <p:cNvPr id="278" name="建立TCP连接"/>
          <p:cNvSpPr txBox="1"/>
          <p:nvPr/>
        </p:nvSpPr>
        <p:spPr>
          <a:xfrm>
            <a:off x="5540375" y="3933825"/>
            <a:ext cx="1283851" cy="3581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latin typeface="Microsoft YaHei"/>
                <a:ea typeface="Microsoft YaHei"/>
                <a:cs typeface="Microsoft YaHei"/>
                <a:sym typeface="Microsoft YaHei"/>
              </a:defRPr>
            </a:pPr>
            <a:r>
              <a:t>建立TCP连接</a:t>
            </a:r>
          </a:p>
        </p:txBody>
      </p:sp>
      <p:sp>
        <p:nvSpPr>
          <p:cNvPr id="279" name="线条"/>
          <p:cNvSpPr/>
          <p:nvPr/>
        </p:nvSpPr>
        <p:spPr>
          <a:xfrm>
            <a:off x="4635500" y="4938712"/>
            <a:ext cx="3286126" cy="1589"/>
          </a:xfrm>
          <a:prstGeom prst="line">
            <a:avLst/>
          </a:prstGeom>
          <a:ln w="19050">
            <a:solidFill>
              <a:srgbClr val="0070C0"/>
            </a:solidFill>
            <a:prstDash val="dash"/>
            <a:tailEnd type="triangle"/>
          </a:ln>
        </p:spPr>
        <p:txBody>
          <a:bodyPr lIns="45719" rIns="45719"/>
          <a:lstStyle/>
          <a:p>
            <a:endParaRPr/>
          </a:p>
        </p:txBody>
      </p:sp>
      <p:grpSp>
        <p:nvGrpSpPr>
          <p:cNvPr id="284" name="成组"/>
          <p:cNvGrpSpPr/>
          <p:nvPr/>
        </p:nvGrpSpPr>
        <p:grpSpPr>
          <a:xfrm>
            <a:off x="4692650" y="4562792"/>
            <a:ext cx="1360488" cy="376873"/>
            <a:chOff x="0" y="0"/>
            <a:chExt cx="1360487" cy="376872"/>
          </a:xfrm>
        </p:grpSpPr>
        <p:sp>
          <p:nvSpPr>
            <p:cNvPr id="280" name="请求文档"/>
            <p:cNvSpPr txBox="1"/>
            <p:nvPr/>
          </p:nvSpPr>
          <p:spPr>
            <a:xfrm>
              <a:off x="276224" y="18732"/>
              <a:ext cx="1084264"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600">
                  <a:latin typeface="Microsoft YaHei"/>
                  <a:ea typeface="Microsoft YaHei"/>
                  <a:cs typeface="Microsoft YaHei"/>
                  <a:sym typeface="Microsoft YaHei"/>
                </a:defRPr>
              </a:lvl1pPr>
            </a:lstStyle>
            <a:p>
              <a:r>
                <a:t>请求文档</a:t>
              </a:r>
            </a:p>
          </p:txBody>
        </p:sp>
        <p:grpSp>
          <p:nvGrpSpPr>
            <p:cNvPr id="283" name="成组"/>
            <p:cNvGrpSpPr/>
            <p:nvPr/>
          </p:nvGrpSpPr>
          <p:grpSpPr>
            <a:xfrm>
              <a:off x="0" y="-1"/>
              <a:ext cx="285750" cy="332742"/>
              <a:chOff x="0" y="0"/>
              <a:chExt cx="285749" cy="332740"/>
            </a:xfrm>
          </p:grpSpPr>
          <p:sp>
            <p:nvSpPr>
              <p:cNvPr id="281" name="圆形"/>
              <p:cNvSpPr/>
              <p:nvPr/>
            </p:nvSpPr>
            <p:spPr>
              <a:xfrm>
                <a:off x="0" y="23495"/>
                <a:ext cx="285750" cy="285750"/>
              </a:xfrm>
              <a:prstGeom prst="ellipse">
                <a:avLst/>
              </a:prstGeom>
              <a:solidFill>
                <a:srgbClr val="222268"/>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82" name="5"/>
              <p:cNvSpPr txBox="1"/>
              <p:nvPr/>
            </p:nvSpPr>
            <p:spPr>
              <a:xfrm>
                <a:off x="41843" y="0"/>
                <a:ext cx="202063"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5</a:t>
                </a:r>
              </a:p>
            </p:txBody>
          </p:sp>
        </p:grpSp>
      </p:grpSp>
      <p:grpSp>
        <p:nvGrpSpPr>
          <p:cNvPr id="287" name="成组"/>
          <p:cNvGrpSpPr/>
          <p:nvPr/>
        </p:nvGrpSpPr>
        <p:grpSpPr>
          <a:xfrm>
            <a:off x="6040437" y="4791392"/>
            <a:ext cx="1571626" cy="294641"/>
            <a:chOff x="0" y="0"/>
            <a:chExt cx="1571625" cy="294640"/>
          </a:xfrm>
        </p:grpSpPr>
        <p:sp>
          <p:nvSpPr>
            <p:cNvPr id="285" name="形状"/>
            <p:cNvSpPr/>
            <p:nvPr/>
          </p:nvSpPr>
          <p:spPr>
            <a:xfrm>
              <a:off x="0" y="4444"/>
              <a:ext cx="1571626" cy="2857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177" y="21600"/>
                  </a:lnTo>
                  <a:lnTo>
                    <a:pt x="17177" y="14220"/>
                  </a:lnTo>
                  <a:lnTo>
                    <a:pt x="20618" y="14220"/>
                  </a:lnTo>
                  <a:lnTo>
                    <a:pt x="20618" y="18360"/>
                  </a:lnTo>
                  <a:lnTo>
                    <a:pt x="21600" y="10800"/>
                  </a:lnTo>
                  <a:lnTo>
                    <a:pt x="20618" y="3240"/>
                  </a:lnTo>
                  <a:lnTo>
                    <a:pt x="20618" y="7380"/>
                  </a:lnTo>
                  <a:lnTo>
                    <a:pt x="17177" y="7380"/>
                  </a:lnTo>
                  <a:lnTo>
                    <a:pt x="17177" y="0"/>
                  </a:lnTo>
                  <a:close/>
                </a:path>
              </a:pathLst>
            </a:custGeom>
            <a:solidFill>
              <a:srgbClr val="DAEDEF"/>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200">
                  <a:solidFill>
                    <a:srgbClr val="1E4649"/>
                  </a:solidFill>
                  <a:latin typeface="Microsoft YaHei"/>
                  <a:ea typeface="Microsoft YaHei"/>
                  <a:cs typeface="Microsoft YaHei"/>
                  <a:sym typeface="Microsoft YaHei"/>
                </a:defRPr>
              </a:pPr>
              <a:endParaRPr/>
            </a:p>
          </p:txBody>
        </p:sp>
        <p:sp>
          <p:nvSpPr>
            <p:cNvPr id="286" name="HTTP请求报文"/>
            <p:cNvSpPr txBox="1"/>
            <p:nvPr/>
          </p:nvSpPr>
          <p:spPr>
            <a:xfrm>
              <a:off x="0" y="-1"/>
              <a:ext cx="1249806"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a:solidFill>
                    <a:srgbClr val="1E4649"/>
                  </a:solidFill>
                  <a:latin typeface="Microsoft YaHei"/>
                  <a:ea typeface="Microsoft YaHei"/>
                  <a:cs typeface="Microsoft YaHei"/>
                  <a:sym typeface="Microsoft YaHei"/>
                </a:defRPr>
              </a:pPr>
              <a:r>
                <a:t>HTTP请求报文</a:t>
              </a:r>
            </a:p>
          </p:txBody>
        </p:sp>
      </p:grpSp>
      <p:sp>
        <p:nvSpPr>
          <p:cNvPr id="288" name="线条"/>
          <p:cNvSpPr/>
          <p:nvPr/>
        </p:nvSpPr>
        <p:spPr>
          <a:xfrm>
            <a:off x="4611687" y="5580062"/>
            <a:ext cx="3286126" cy="1589"/>
          </a:xfrm>
          <a:prstGeom prst="line">
            <a:avLst/>
          </a:prstGeom>
          <a:ln w="19050">
            <a:solidFill>
              <a:srgbClr val="B6DCDF"/>
            </a:solidFill>
            <a:prstDash val="dash"/>
            <a:headEnd type="triangle"/>
          </a:ln>
        </p:spPr>
        <p:txBody>
          <a:bodyPr lIns="45719" rIns="45719"/>
          <a:lstStyle/>
          <a:p>
            <a:endParaRPr/>
          </a:p>
        </p:txBody>
      </p:sp>
      <p:grpSp>
        <p:nvGrpSpPr>
          <p:cNvPr id="293" name="成组"/>
          <p:cNvGrpSpPr/>
          <p:nvPr/>
        </p:nvGrpSpPr>
        <p:grpSpPr>
          <a:xfrm>
            <a:off x="4683125" y="5215254"/>
            <a:ext cx="1441450" cy="376874"/>
            <a:chOff x="0" y="0"/>
            <a:chExt cx="1441449" cy="376872"/>
          </a:xfrm>
        </p:grpSpPr>
        <p:sp>
          <p:nvSpPr>
            <p:cNvPr id="289" name="响应文档"/>
            <p:cNvSpPr txBox="1"/>
            <p:nvPr/>
          </p:nvSpPr>
          <p:spPr>
            <a:xfrm>
              <a:off x="276224" y="18732"/>
              <a:ext cx="1165226"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600">
                  <a:latin typeface="Microsoft YaHei"/>
                  <a:ea typeface="Microsoft YaHei"/>
                  <a:cs typeface="Microsoft YaHei"/>
                  <a:sym typeface="Microsoft YaHei"/>
                </a:defRPr>
              </a:lvl1pPr>
            </a:lstStyle>
            <a:p>
              <a:r>
                <a:t>响应文档</a:t>
              </a:r>
            </a:p>
          </p:txBody>
        </p:sp>
        <p:grpSp>
          <p:nvGrpSpPr>
            <p:cNvPr id="292" name="成组"/>
            <p:cNvGrpSpPr/>
            <p:nvPr/>
          </p:nvGrpSpPr>
          <p:grpSpPr>
            <a:xfrm>
              <a:off x="0" y="-1"/>
              <a:ext cx="285751" cy="332742"/>
              <a:chOff x="0" y="0"/>
              <a:chExt cx="285750" cy="332740"/>
            </a:xfrm>
          </p:grpSpPr>
          <p:sp>
            <p:nvSpPr>
              <p:cNvPr id="290" name="圆形"/>
              <p:cNvSpPr/>
              <p:nvPr/>
            </p:nvSpPr>
            <p:spPr>
              <a:xfrm>
                <a:off x="0" y="23494"/>
                <a:ext cx="285751" cy="285752"/>
              </a:xfrm>
              <a:prstGeom prst="ellipse">
                <a:avLst/>
              </a:prstGeom>
              <a:solidFill>
                <a:srgbClr val="222268"/>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400">
                    <a:solidFill>
                      <a:srgbClr val="FFFFFF"/>
                    </a:solidFill>
                    <a:latin typeface="Microsoft YaHei"/>
                    <a:ea typeface="Microsoft YaHei"/>
                    <a:cs typeface="Microsoft YaHei"/>
                    <a:sym typeface="Microsoft YaHei"/>
                  </a:defRPr>
                </a:pPr>
                <a:endParaRPr/>
              </a:p>
            </p:txBody>
          </p:sp>
          <p:sp>
            <p:nvSpPr>
              <p:cNvPr id="291" name="6"/>
              <p:cNvSpPr txBox="1"/>
              <p:nvPr/>
            </p:nvSpPr>
            <p:spPr>
              <a:xfrm>
                <a:off x="41843" y="0"/>
                <a:ext cx="202064"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400">
                    <a:solidFill>
                      <a:srgbClr val="FFFFFF"/>
                    </a:solidFill>
                    <a:latin typeface="Microsoft YaHei"/>
                    <a:ea typeface="Microsoft YaHei"/>
                    <a:cs typeface="Microsoft YaHei"/>
                    <a:sym typeface="Microsoft YaHei"/>
                  </a:defRPr>
                </a:lvl1pPr>
              </a:lstStyle>
              <a:p>
                <a:r>
                  <a:t>6</a:t>
                </a:r>
              </a:p>
            </p:txBody>
          </p:sp>
        </p:grpSp>
      </p:grpSp>
      <p:grpSp>
        <p:nvGrpSpPr>
          <p:cNvPr id="306" name="成组"/>
          <p:cNvGrpSpPr/>
          <p:nvPr/>
        </p:nvGrpSpPr>
        <p:grpSpPr>
          <a:xfrm>
            <a:off x="5826125" y="5329237"/>
            <a:ext cx="1928813" cy="471488"/>
            <a:chOff x="0" y="0"/>
            <a:chExt cx="1928812" cy="471487"/>
          </a:xfrm>
        </p:grpSpPr>
        <p:grpSp>
          <p:nvGrpSpPr>
            <p:cNvPr id="296" name="成组"/>
            <p:cNvGrpSpPr/>
            <p:nvPr/>
          </p:nvGrpSpPr>
          <p:grpSpPr>
            <a:xfrm>
              <a:off x="0" y="105092"/>
              <a:ext cx="1643063" cy="294641"/>
              <a:chOff x="0" y="0"/>
              <a:chExt cx="1643062" cy="294640"/>
            </a:xfrm>
          </p:grpSpPr>
          <p:sp>
            <p:nvSpPr>
              <p:cNvPr id="294" name="形状"/>
              <p:cNvSpPr/>
              <p:nvPr/>
            </p:nvSpPr>
            <p:spPr>
              <a:xfrm>
                <a:off x="0" y="4445"/>
                <a:ext cx="1643063" cy="285750"/>
              </a:xfrm>
              <a:custGeom>
                <a:avLst/>
                <a:gdLst/>
                <a:ahLst/>
                <a:cxnLst>
                  <a:cxn ang="0">
                    <a:pos x="wd2" y="hd2"/>
                  </a:cxn>
                  <a:cxn ang="5400000">
                    <a:pos x="wd2" y="hd2"/>
                  </a:cxn>
                  <a:cxn ang="10800000">
                    <a:pos x="wd2" y="hd2"/>
                  </a:cxn>
                  <a:cxn ang="16200000">
                    <a:pos x="wd2" y="hd2"/>
                  </a:cxn>
                </a:cxnLst>
                <a:rect l="0" t="0" r="r" b="b"/>
                <a:pathLst>
                  <a:path w="21600" h="21600" extrusionOk="0">
                    <a:moveTo>
                      <a:pt x="4935" y="0"/>
                    </a:moveTo>
                    <a:lnTo>
                      <a:pt x="4935" y="7380"/>
                    </a:lnTo>
                    <a:lnTo>
                      <a:pt x="939" y="7380"/>
                    </a:lnTo>
                    <a:lnTo>
                      <a:pt x="939" y="5400"/>
                    </a:lnTo>
                    <a:lnTo>
                      <a:pt x="0" y="10800"/>
                    </a:lnTo>
                    <a:lnTo>
                      <a:pt x="939" y="16200"/>
                    </a:lnTo>
                    <a:lnTo>
                      <a:pt x="939" y="14220"/>
                    </a:lnTo>
                    <a:lnTo>
                      <a:pt x="4935" y="14220"/>
                    </a:lnTo>
                    <a:lnTo>
                      <a:pt x="4935" y="21600"/>
                    </a:lnTo>
                    <a:lnTo>
                      <a:pt x="21600" y="21600"/>
                    </a:lnTo>
                    <a:lnTo>
                      <a:pt x="21600" y="0"/>
                    </a:lnTo>
                    <a:close/>
                  </a:path>
                </a:pathLst>
              </a:custGeom>
              <a:solidFill>
                <a:srgbClr val="DAEDEF"/>
              </a:solidFill>
              <a:ln w="28575" cap="flat">
                <a:solidFill>
                  <a:srgbClr val="FFFFFF"/>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sz="1200">
                    <a:solidFill>
                      <a:srgbClr val="1E4649"/>
                    </a:solidFill>
                    <a:latin typeface="Microsoft YaHei"/>
                    <a:ea typeface="Microsoft YaHei"/>
                    <a:cs typeface="Microsoft YaHei"/>
                    <a:sym typeface="Microsoft YaHei"/>
                  </a:defRPr>
                </a:pPr>
                <a:endParaRPr/>
              </a:p>
            </p:txBody>
          </p:sp>
          <p:sp>
            <p:nvSpPr>
              <p:cNvPr id="295" name="HTTP响应报文"/>
              <p:cNvSpPr txBox="1"/>
              <p:nvPr/>
            </p:nvSpPr>
            <p:spPr>
              <a:xfrm>
                <a:off x="375394" y="-1"/>
                <a:ext cx="1267669"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a:solidFill>
                      <a:srgbClr val="1E4649"/>
                    </a:solidFill>
                    <a:latin typeface="Microsoft YaHei"/>
                    <a:ea typeface="Microsoft YaHei"/>
                    <a:cs typeface="Microsoft YaHei"/>
                    <a:sym typeface="Microsoft YaHei"/>
                  </a:defRPr>
                </a:pPr>
                <a:r>
                  <a:t>HTTP响应报文</a:t>
                </a:r>
              </a:p>
            </p:txBody>
          </p:sp>
        </p:grpSp>
        <p:grpSp>
          <p:nvGrpSpPr>
            <p:cNvPr id="305" name="成组"/>
            <p:cNvGrpSpPr/>
            <p:nvPr/>
          </p:nvGrpSpPr>
          <p:grpSpPr>
            <a:xfrm>
              <a:off x="1571625" y="0"/>
              <a:ext cx="357188" cy="471488"/>
              <a:chOff x="0" y="0"/>
              <a:chExt cx="357187" cy="471487"/>
            </a:xfrm>
          </p:grpSpPr>
          <p:grpSp>
            <p:nvGrpSpPr>
              <p:cNvPr id="300" name="成组"/>
              <p:cNvGrpSpPr/>
              <p:nvPr/>
            </p:nvGrpSpPr>
            <p:grpSpPr>
              <a:xfrm>
                <a:off x="0" y="0"/>
                <a:ext cx="357188" cy="471488"/>
                <a:chOff x="0" y="0"/>
                <a:chExt cx="357187" cy="471487"/>
              </a:xfrm>
            </p:grpSpPr>
            <p:sp>
              <p:nvSpPr>
                <p:cNvPr id="297" name="形状"/>
                <p:cNvSpPr/>
                <p:nvPr/>
              </p:nvSpPr>
              <p:spPr>
                <a:xfrm>
                  <a:off x="0" y="0"/>
                  <a:ext cx="357188" cy="4714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00" y="21600"/>
                      </a:lnTo>
                      <a:lnTo>
                        <a:pt x="21600" y="18000"/>
                      </a:lnTo>
                      <a:lnTo>
                        <a:pt x="21600" y="0"/>
                      </a:lnTo>
                      <a:close/>
                    </a:path>
                  </a:pathLst>
                </a:custGeom>
                <a:gradFill flip="none" rotWithShape="1">
                  <a:gsLst>
                    <a:gs pos="0">
                      <a:srgbClr val="A8A8EA"/>
                    </a:gs>
                    <a:gs pos="35000">
                      <a:srgbClr val="C3C3EF"/>
                    </a:gs>
                    <a:gs pos="100000">
                      <a:srgbClr val="E8E8FA"/>
                    </a:gs>
                  </a:gsLst>
                  <a:lin ang="16200000" scaled="0"/>
                </a:gradFill>
                <a:ln w="9525" cap="flat">
                  <a:solidFill>
                    <a:srgbClr val="2F2F98"/>
                  </a:solidFill>
                  <a:prstDash val="solid"/>
                  <a:round/>
                </a:ln>
                <a:effectLst>
                  <a:outerShdw blurRad="38100" dist="20000" dir="5400000" rotWithShape="0">
                    <a:srgbClr val="808080">
                      <a:alpha val="37998"/>
                    </a:srgbClr>
                  </a:outerShdw>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98" name="形状"/>
                <p:cNvSpPr/>
                <p:nvPr/>
              </p:nvSpPr>
              <p:spPr>
                <a:xfrm>
                  <a:off x="297656" y="392906"/>
                  <a:ext cx="59532" cy="78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92" y="738"/>
                      </a:lnTo>
                      <a:cubicBezTo>
                        <a:pt x="7752" y="4050"/>
                        <a:pt x="13500" y="4050"/>
                        <a:pt x="21600" y="0"/>
                      </a:cubicBezTo>
                      <a:close/>
                    </a:path>
                  </a:pathLst>
                </a:custGeom>
                <a:solidFill>
                  <a:srgbClr val="8686BB"/>
                </a:solidFill>
                <a:ln w="12700" cap="flat">
                  <a:noFill/>
                  <a:miter lim="400000"/>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sp>
              <p:nvSpPr>
                <p:cNvPr id="299" name="线条"/>
                <p:cNvSpPr/>
                <p:nvPr/>
              </p:nvSpPr>
              <p:spPr>
                <a:xfrm>
                  <a:off x="297656" y="392906"/>
                  <a:ext cx="59532" cy="78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92" y="738"/>
                      </a:lnTo>
                      <a:cubicBezTo>
                        <a:pt x="7752" y="4050"/>
                        <a:pt x="13500" y="4050"/>
                        <a:pt x="21600" y="0"/>
                      </a:cubicBezTo>
                    </a:path>
                  </a:pathLst>
                </a:custGeom>
                <a:noFill/>
                <a:ln w="9525" cap="flat">
                  <a:solidFill>
                    <a:srgbClr val="2F2F98"/>
                  </a:solidFill>
                  <a:prstDash val="solid"/>
                  <a:round/>
                </a:ln>
                <a:effectLst/>
              </p:spPr>
              <p:txBody>
                <a:bodyPr wrap="square" lIns="45719" tIns="45719" rIns="45719" bIns="45719" numCol="1" anchor="ctr">
                  <a:noAutofit/>
                </a:bodyPr>
                <a:lstStyle/>
                <a:p>
                  <a:pPr algn="ctr">
                    <a:defRPr>
                      <a:latin typeface="Microsoft YaHei"/>
                      <a:ea typeface="Microsoft YaHei"/>
                      <a:cs typeface="Microsoft YaHei"/>
                      <a:sym typeface="Microsoft YaHei"/>
                    </a:defRPr>
                  </a:pPr>
                  <a:endParaRPr/>
                </a:p>
              </p:txBody>
            </p:sp>
          </p:grpSp>
          <p:sp>
            <p:nvSpPr>
              <p:cNvPr id="301" name="线条"/>
              <p:cNvSpPr/>
              <p:nvPr/>
            </p:nvSpPr>
            <p:spPr>
              <a:xfrm>
                <a:off x="71437" y="109537"/>
                <a:ext cx="214313"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302" name="线条"/>
              <p:cNvSpPr/>
              <p:nvPr/>
            </p:nvSpPr>
            <p:spPr>
              <a:xfrm>
                <a:off x="71437" y="180975"/>
                <a:ext cx="214313"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303" name="线条"/>
              <p:cNvSpPr/>
              <p:nvPr/>
            </p:nvSpPr>
            <p:spPr>
              <a:xfrm>
                <a:off x="71437" y="252412"/>
                <a:ext cx="214313"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sp>
            <p:nvSpPr>
              <p:cNvPr id="304" name="线条"/>
              <p:cNvSpPr/>
              <p:nvPr/>
            </p:nvSpPr>
            <p:spPr>
              <a:xfrm>
                <a:off x="71437" y="323850"/>
                <a:ext cx="214313" cy="1"/>
              </a:xfrm>
              <a:prstGeom prst="line">
                <a:avLst/>
              </a:prstGeom>
              <a:noFill/>
              <a:ln w="19050" cap="flat">
                <a:solidFill>
                  <a:schemeClr val="accent2"/>
                </a:solidFill>
                <a:prstDash val="solid"/>
                <a:round/>
              </a:ln>
              <a:effectLst/>
            </p:spPr>
            <p:txBody>
              <a:bodyPr wrap="square" lIns="45719" tIns="45719" rIns="45719" bIns="45719" numCol="1" anchor="t">
                <a:noAutofit/>
              </a:bodyPr>
              <a:lstStyle/>
              <a:p>
                <a:endParaRPr/>
              </a:p>
            </p:txBody>
          </p:sp>
        </p:grpSp>
      </p:grpSp>
      <p:sp>
        <p:nvSpPr>
          <p:cNvPr id="307" name="线条"/>
          <p:cNvSpPr/>
          <p:nvPr/>
        </p:nvSpPr>
        <p:spPr>
          <a:xfrm>
            <a:off x="4611687" y="6213474"/>
            <a:ext cx="3286126" cy="1589"/>
          </a:xfrm>
          <a:prstGeom prst="line">
            <a:avLst/>
          </a:prstGeom>
          <a:ln w="19050">
            <a:solidFill>
              <a:srgbClr val="0070C0"/>
            </a:solidFill>
            <a:prstDash val="dash"/>
            <a:headEnd type="triangle"/>
            <a:tailEnd type="triangle"/>
          </a:ln>
        </p:spPr>
        <p:txBody>
          <a:bodyPr lIns="45719" rIns="45719"/>
          <a:lstStyle/>
          <a:p>
            <a:endParaRPr/>
          </a:p>
        </p:txBody>
      </p:sp>
      <p:sp>
        <p:nvSpPr>
          <p:cNvPr id="308" name="释放TCP连接"/>
          <p:cNvSpPr txBox="1"/>
          <p:nvPr/>
        </p:nvSpPr>
        <p:spPr>
          <a:xfrm>
            <a:off x="5540375" y="5876925"/>
            <a:ext cx="1283851" cy="3581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latin typeface="Microsoft YaHei"/>
                <a:ea typeface="Microsoft YaHei"/>
                <a:cs typeface="Microsoft YaHei"/>
                <a:sym typeface="Microsoft YaHei"/>
              </a:defRPr>
            </a:pPr>
            <a:r>
              <a:t>释放TCP连接</a:t>
            </a:r>
          </a:p>
        </p:txBody>
      </p:sp>
      <p:pic>
        <p:nvPicPr>
          <p:cNvPr id="309" name="电脑" descr="电脑"/>
          <p:cNvPicPr>
            <a:picLocks noChangeAspect="1"/>
          </p:cNvPicPr>
          <p:nvPr/>
        </p:nvPicPr>
        <p:blipFill>
          <a:blip r:embed="rId4">
            <a:extLst/>
          </a:blip>
          <a:stretch>
            <a:fillRect/>
          </a:stretch>
        </p:blipFill>
        <p:spPr>
          <a:xfrm>
            <a:off x="4083050" y="1966912"/>
            <a:ext cx="1009650" cy="1008063"/>
          </a:xfrm>
          <a:prstGeom prst="rect">
            <a:avLst/>
          </a:prstGeom>
          <a:ln w="12700">
            <a:miter lim="400000"/>
          </a:ln>
        </p:spPr>
      </p:pic>
      <p:pic>
        <p:nvPicPr>
          <p:cNvPr id="310" name="Service-Server" descr="Service-Server"/>
          <p:cNvPicPr>
            <a:picLocks noChangeAspect="1"/>
          </p:cNvPicPr>
          <p:nvPr/>
        </p:nvPicPr>
        <p:blipFill>
          <a:blip r:embed="rId5">
            <a:extLst/>
          </a:blip>
          <a:stretch>
            <a:fillRect/>
          </a:stretch>
        </p:blipFill>
        <p:spPr>
          <a:xfrm>
            <a:off x="7346950" y="1773237"/>
            <a:ext cx="1104900" cy="11064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3"/>
                                        </p:tgtEl>
                                        <p:attrNameLst>
                                          <p:attrName>style.visibility</p:attrName>
                                        </p:attrNameLst>
                                      </p:cBhvr>
                                      <p:to>
                                        <p:strVal val="visible"/>
                                      </p:to>
                                    </p:set>
                                    <p:anim calcmode="lin" valueType="num">
                                      <p:cBhvr>
                                        <p:cTn id="7" dur="1000" fill="hold"/>
                                        <p:tgtEl>
                                          <p:spTgt spid="203"/>
                                        </p:tgtEl>
                                        <p:attrNameLst>
                                          <p:attrName>ppt_x</p:attrName>
                                        </p:attrNameLst>
                                      </p:cBhvr>
                                      <p:tavLst>
                                        <p:tav tm="0">
                                          <p:val>
                                            <p:strVal val="#ppt_x"/>
                                          </p:val>
                                        </p:tav>
                                        <p:tav tm="100000">
                                          <p:val>
                                            <p:strVal val="#ppt_x"/>
                                          </p:val>
                                        </p:tav>
                                      </p:tavLst>
                                    </p:anim>
                                    <p:anim calcmode="lin" valueType="num">
                                      <p:cBhvr>
                                        <p:cTn id="8" dur="1000" fill="hold"/>
                                        <p:tgtEl>
                                          <p:spTgt spid="20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2" nodeType="afterEffect">
                                  <p:stCondLst>
                                    <p:cond delay="0"/>
                                  </p:stCondLst>
                                  <p:iterate>
                                    <p:tmAbs val="0"/>
                                  </p:iterate>
                                  <p:childTnLst>
                                    <p:set>
                                      <p:cBhvr>
                                        <p:cTn id="11" fill="hold"/>
                                        <p:tgtEl>
                                          <p:spTgt spid="206"/>
                                        </p:tgtEl>
                                        <p:attrNameLst>
                                          <p:attrName>style.visibility</p:attrName>
                                        </p:attrNameLst>
                                      </p:cBhvr>
                                      <p:to>
                                        <p:strVal val="visible"/>
                                      </p:to>
                                    </p:set>
                                    <p:animEffect transition="in" filter="wipe(left)">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3" nodeType="clickEffect">
                                  <p:stCondLst>
                                    <p:cond delay="0"/>
                                  </p:stCondLst>
                                  <p:iterate>
                                    <p:tmAbs val="0"/>
                                  </p:iterate>
                                  <p:childTnLst>
                                    <p:set>
                                      <p:cBhvr>
                                        <p:cTn id="16" fill="hold"/>
                                        <p:tgtEl>
                                          <p:spTgt spid="231"/>
                                        </p:tgtEl>
                                        <p:attrNameLst>
                                          <p:attrName>style.visibility</p:attrName>
                                        </p:attrNameLst>
                                      </p:cBhvr>
                                      <p:to>
                                        <p:strVal val="visible"/>
                                      </p:to>
                                    </p:set>
                                    <p:anim calcmode="lin" valueType="num">
                                      <p:cBhvr>
                                        <p:cTn id="17" dur="1000" fill="hold"/>
                                        <p:tgtEl>
                                          <p:spTgt spid="231"/>
                                        </p:tgtEl>
                                        <p:attrNameLst>
                                          <p:attrName>ppt_x</p:attrName>
                                        </p:attrNameLst>
                                      </p:cBhvr>
                                      <p:tavLst>
                                        <p:tav tm="0">
                                          <p:val>
                                            <p:strVal val="#ppt_x"/>
                                          </p:val>
                                        </p:tav>
                                        <p:tav tm="100000">
                                          <p:val>
                                            <p:strVal val="#ppt_x"/>
                                          </p:val>
                                        </p:tav>
                                      </p:tavLst>
                                    </p:anim>
                                    <p:anim calcmode="lin" valueType="num">
                                      <p:cBhvr>
                                        <p:cTn id="18" dur="1000" fill="hold"/>
                                        <p:tgtEl>
                                          <p:spTgt spid="23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9" presetClass="entr" fill="hold" grpId="4" nodeType="afterEffect">
                                  <p:stCondLst>
                                    <p:cond delay="0"/>
                                  </p:stCondLst>
                                  <p:iterate>
                                    <p:tmAbs val="0"/>
                                  </p:iterate>
                                  <p:childTnLst>
                                    <p:set>
                                      <p:cBhvr>
                                        <p:cTn id="21" fill="hold"/>
                                        <p:tgtEl>
                                          <p:spTgt spid="230"/>
                                        </p:tgtEl>
                                        <p:attrNameLst>
                                          <p:attrName>style.visibility</p:attrName>
                                        </p:attrNameLst>
                                      </p:cBhvr>
                                      <p:to>
                                        <p:strVal val="visible"/>
                                      </p:to>
                                    </p:set>
                                    <p:animEffect transition="in" filter="dissolve">
                                      <p:cBhvr>
                                        <p:cTn id="22" dur="2000"/>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5" nodeType="clickEffect">
                                  <p:stCondLst>
                                    <p:cond delay="0"/>
                                  </p:stCondLst>
                                  <p:iterate>
                                    <p:tmAbs val="0"/>
                                  </p:iterate>
                                  <p:childTnLst>
                                    <p:set>
                                      <p:cBhvr>
                                        <p:cTn id="26" fill="hold"/>
                                        <p:tgtEl>
                                          <p:spTgt spid="239"/>
                                        </p:tgtEl>
                                        <p:attrNameLst>
                                          <p:attrName>style.visibility</p:attrName>
                                        </p:attrNameLst>
                                      </p:cBhvr>
                                      <p:to>
                                        <p:strVal val="visible"/>
                                      </p:to>
                                    </p:set>
                                    <p:anim calcmode="lin" valueType="num">
                                      <p:cBhvr>
                                        <p:cTn id="27" dur="1000" fill="hold"/>
                                        <p:tgtEl>
                                          <p:spTgt spid="239"/>
                                        </p:tgtEl>
                                        <p:attrNameLst>
                                          <p:attrName>ppt_x</p:attrName>
                                        </p:attrNameLst>
                                      </p:cBhvr>
                                      <p:tavLst>
                                        <p:tav tm="0">
                                          <p:val>
                                            <p:strVal val="#ppt_x"/>
                                          </p:val>
                                        </p:tav>
                                        <p:tav tm="100000">
                                          <p:val>
                                            <p:strVal val="#ppt_x"/>
                                          </p:val>
                                        </p:tav>
                                      </p:tavLst>
                                    </p:anim>
                                    <p:anim calcmode="lin" valueType="num">
                                      <p:cBhvr>
                                        <p:cTn id="28" dur="10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6" nodeType="clickEffect">
                                  <p:stCondLst>
                                    <p:cond delay="0"/>
                                  </p:stCondLst>
                                  <p:iterate>
                                    <p:tmAbs val="0"/>
                                  </p:iterate>
                                  <p:childTnLst>
                                    <p:set>
                                      <p:cBhvr>
                                        <p:cTn id="32" fill="hold"/>
                                        <p:tgtEl>
                                          <p:spTgt spid="244"/>
                                        </p:tgtEl>
                                        <p:attrNameLst>
                                          <p:attrName>style.visibility</p:attrName>
                                        </p:attrNameLst>
                                      </p:cBhvr>
                                      <p:to>
                                        <p:strVal val="visible"/>
                                      </p:to>
                                    </p:set>
                                    <p:anim calcmode="lin" valueType="num">
                                      <p:cBhvr>
                                        <p:cTn id="33" dur="1000" fill="hold"/>
                                        <p:tgtEl>
                                          <p:spTgt spid="244"/>
                                        </p:tgtEl>
                                        <p:attrNameLst>
                                          <p:attrName>ppt_x</p:attrName>
                                        </p:attrNameLst>
                                      </p:cBhvr>
                                      <p:tavLst>
                                        <p:tav tm="0">
                                          <p:val>
                                            <p:strVal val="#ppt_x"/>
                                          </p:val>
                                        </p:tav>
                                        <p:tav tm="100000">
                                          <p:val>
                                            <p:strVal val="#ppt_x"/>
                                          </p:val>
                                        </p:tav>
                                      </p:tavLst>
                                    </p:anim>
                                    <p:anim calcmode="lin" valueType="num">
                                      <p:cBhvr>
                                        <p:cTn id="34" dur="1000" fill="hold"/>
                                        <p:tgtEl>
                                          <p:spTgt spid="24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7" nodeType="clickEffect">
                                  <p:stCondLst>
                                    <p:cond delay="0"/>
                                  </p:stCondLst>
                                  <p:iterate>
                                    <p:tmAbs val="0"/>
                                  </p:iterate>
                                  <p:childTnLst>
                                    <p:set>
                                      <p:cBhvr>
                                        <p:cTn id="38" fill="hold"/>
                                        <p:tgtEl>
                                          <p:spTgt spid="249"/>
                                        </p:tgtEl>
                                        <p:attrNameLst>
                                          <p:attrName>style.visibility</p:attrName>
                                        </p:attrNameLst>
                                      </p:cBhvr>
                                      <p:to>
                                        <p:strVal val="visible"/>
                                      </p:to>
                                    </p:set>
                                    <p:anim calcmode="lin" valueType="num">
                                      <p:cBhvr>
                                        <p:cTn id="39" dur="1000" fill="hold"/>
                                        <p:tgtEl>
                                          <p:spTgt spid="249"/>
                                        </p:tgtEl>
                                        <p:attrNameLst>
                                          <p:attrName>ppt_x</p:attrName>
                                        </p:attrNameLst>
                                      </p:cBhvr>
                                      <p:tavLst>
                                        <p:tav tm="0">
                                          <p:val>
                                            <p:strVal val="#ppt_x"/>
                                          </p:val>
                                        </p:tav>
                                        <p:tav tm="100000">
                                          <p:val>
                                            <p:strVal val="#ppt_x"/>
                                          </p:val>
                                        </p:tav>
                                      </p:tavLst>
                                    </p:anim>
                                    <p:anim calcmode="lin" valueType="num">
                                      <p:cBhvr>
                                        <p:cTn id="40" dur="10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8" nodeType="clickEffect">
                                  <p:stCondLst>
                                    <p:cond delay="0"/>
                                  </p:stCondLst>
                                  <p:iterate>
                                    <p:tmAbs val="0"/>
                                  </p:iterate>
                                  <p:childTnLst>
                                    <p:set>
                                      <p:cBhvr>
                                        <p:cTn id="44" fill="hold"/>
                                        <p:tgtEl>
                                          <p:spTgt spid="256"/>
                                        </p:tgtEl>
                                        <p:attrNameLst>
                                          <p:attrName>style.visibility</p:attrName>
                                        </p:attrNameLst>
                                      </p:cBhvr>
                                      <p:to>
                                        <p:strVal val="visible"/>
                                      </p:to>
                                    </p:set>
                                    <p:anim calcmode="lin" valueType="num">
                                      <p:cBhvr>
                                        <p:cTn id="45" dur="1000" fill="hold"/>
                                        <p:tgtEl>
                                          <p:spTgt spid="256"/>
                                        </p:tgtEl>
                                        <p:attrNameLst>
                                          <p:attrName>ppt_x</p:attrName>
                                        </p:attrNameLst>
                                      </p:cBhvr>
                                      <p:tavLst>
                                        <p:tav tm="0">
                                          <p:val>
                                            <p:strVal val="#ppt_x"/>
                                          </p:val>
                                        </p:tav>
                                        <p:tav tm="100000">
                                          <p:val>
                                            <p:strVal val="#ppt_x"/>
                                          </p:val>
                                        </p:tav>
                                      </p:tavLst>
                                    </p:anim>
                                    <p:anim calcmode="lin" valueType="num">
                                      <p:cBhvr>
                                        <p:cTn id="46"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5" fill="hold" grpId="9" nodeType="clickEffect">
                                  <p:stCondLst>
                                    <p:cond delay="0"/>
                                  </p:stCondLst>
                                  <p:iterate>
                                    <p:tmAbs val="0"/>
                                  </p:iterate>
                                  <p:childTnLst>
                                    <p:set>
                                      <p:cBhvr>
                                        <p:cTn id="50" fill="hold"/>
                                        <p:tgtEl>
                                          <p:spTgt spid="233"/>
                                        </p:tgtEl>
                                        <p:attrNameLst>
                                          <p:attrName>style.visibility</p:attrName>
                                        </p:attrNameLst>
                                      </p:cBhvr>
                                      <p:to>
                                        <p:strVal val="visible"/>
                                      </p:to>
                                    </p:set>
                                    <p:anim calcmode="lin" valueType="num">
                                      <p:cBhvr>
                                        <p:cTn id="51" dur="500" fill="hold"/>
                                        <p:tgtEl>
                                          <p:spTgt spid="233"/>
                                        </p:tgtEl>
                                        <p:attrNameLst>
                                          <p:attrName>ppt_w</p:attrName>
                                        </p:attrNameLst>
                                      </p:cBhvr>
                                      <p:tavLst>
                                        <p:tav tm="0">
                                          <p:val>
                                            <p:strVal val="#ppt_w"/>
                                          </p:val>
                                        </p:tav>
                                        <p:tav tm="100000">
                                          <p:val>
                                            <p:strVal val="#ppt_w"/>
                                          </p:val>
                                        </p:tav>
                                      </p:tavLst>
                                    </p:anim>
                                    <p:anim calcmode="lin" valueType="num">
                                      <p:cBhvr>
                                        <p:cTn id="52" dur="500" fill="hold"/>
                                        <p:tgtEl>
                                          <p:spTgt spid="233"/>
                                        </p:tgtEl>
                                        <p:attrNameLst>
                                          <p:attrName>ppt_h</p:attrName>
                                        </p:attrNameLst>
                                      </p:cBhvr>
                                      <p:tavLst>
                                        <p:tav tm="0" fmla="#ppt_h*sin(2.5*pi*$)">
                                          <p:val>
                                            <p:fltVal val="0"/>
                                          </p:val>
                                        </p:tav>
                                        <p:tav tm="100000">
                                          <p:val>
                                            <p:fltVal val="1"/>
                                          </p:val>
                                        </p:tav>
                                      </p:tavLst>
                                    </p:anim>
                                  </p:childTnLst>
                                </p:cTn>
                              </p:par>
                            </p:childTnLst>
                          </p:cTn>
                        </p:par>
                        <p:par>
                          <p:cTn id="53" fill="hold">
                            <p:stCondLst>
                              <p:cond delay="500"/>
                            </p:stCondLst>
                            <p:childTnLst>
                              <p:par>
                                <p:cTn id="54" presetID="19" presetClass="entr" presetSubtype="5" fill="hold" grpId="10" nodeType="afterEffect">
                                  <p:stCondLst>
                                    <p:cond delay="0"/>
                                  </p:stCondLst>
                                  <p:iterate>
                                    <p:tmAbs val="0"/>
                                  </p:iterate>
                                  <p:childTnLst>
                                    <p:set>
                                      <p:cBhvr>
                                        <p:cTn id="55" fill="hold"/>
                                        <p:tgtEl>
                                          <p:spTgt spid="232"/>
                                        </p:tgtEl>
                                        <p:attrNameLst>
                                          <p:attrName>style.visibility</p:attrName>
                                        </p:attrNameLst>
                                      </p:cBhvr>
                                      <p:to>
                                        <p:strVal val="visible"/>
                                      </p:to>
                                    </p:set>
                                    <p:anim calcmode="lin" valueType="num">
                                      <p:cBhvr>
                                        <p:cTn id="56" dur="500" fill="hold"/>
                                        <p:tgtEl>
                                          <p:spTgt spid="232"/>
                                        </p:tgtEl>
                                        <p:attrNameLst>
                                          <p:attrName>ppt_w</p:attrName>
                                        </p:attrNameLst>
                                      </p:cBhvr>
                                      <p:tavLst>
                                        <p:tav tm="0">
                                          <p:val>
                                            <p:strVal val="#ppt_w"/>
                                          </p:val>
                                        </p:tav>
                                        <p:tav tm="100000">
                                          <p:val>
                                            <p:strVal val="#ppt_w"/>
                                          </p:val>
                                        </p:tav>
                                      </p:tavLst>
                                    </p:anim>
                                    <p:anim calcmode="lin" valueType="num">
                                      <p:cBhvr>
                                        <p:cTn id="57" dur="500" fill="hold"/>
                                        <p:tgtEl>
                                          <p:spTgt spid="232"/>
                                        </p:tgtEl>
                                        <p:attrNameLst>
                                          <p:attrName>ppt_h</p:attrName>
                                        </p:attrNameLst>
                                      </p:cBhvr>
                                      <p:tavLst>
                                        <p:tav tm="0" fmla="#ppt_h*sin(2.5*pi*$)">
                                          <p:val>
                                            <p:fltVal val="0"/>
                                          </p:val>
                                        </p:tav>
                                        <p:tav tm="100000">
                                          <p:val>
                                            <p:fltVal val="1"/>
                                          </p:val>
                                        </p:tav>
                                      </p:tavLst>
                                    </p:anim>
                                  </p:childTnLst>
                                </p:cTn>
                              </p:par>
                            </p:childTnLst>
                          </p:cTn>
                        </p:par>
                        <p:par>
                          <p:cTn id="58" fill="hold">
                            <p:stCondLst>
                              <p:cond delay="1000"/>
                            </p:stCondLst>
                            <p:childTnLst>
                              <p:par>
                                <p:cTn id="59" presetID="19" presetClass="entr" presetSubtype="10" fill="hold" grpId="11" nodeType="afterEffect">
                                  <p:stCondLst>
                                    <p:cond delay="0"/>
                                  </p:stCondLst>
                                  <p:iterate>
                                    <p:tmAbs val="0"/>
                                  </p:iterate>
                                  <p:childTnLst>
                                    <p:set>
                                      <p:cBhvr>
                                        <p:cTn id="60" fill="hold"/>
                                        <p:tgtEl>
                                          <p:spTgt spid="234"/>
                                        </p:tgtEl>
                                        <p:attrNameLst>
                                          <p:attrName>style.visibility</p:attrName>
                                        </p:attrNameLst>
                                      </p:cBhvr>
                                      <p:to>
                                        <p:strVal val="visible"/>
                                      </p:to>
                                    </p:set>
                                    <p:anim calcmode="lin" valueType="num">
                                      <p:cBhvr>
                                        <p:cTn id="61" dur="500" fill="hold"/>
                                        <p:tgtEl>
                                          <p:spTgt spid="234"/>
                                        </p:tgtEl>
                                        <p:attrNameLst>
                                          <p:attrName>ppt_w</p:attrName>
                                        </p:attrNameLst>
                                      </p:cBhvr>
                                      <p:tavLst>
                                        <p:tav tm="0" fmla="#ppt_w*sin(2.5*pi*$)">
                                          <p:val>
                                            <p:fltVal val="0"/>
                                          </p:val>
                                        </p:tav>
                                        <p:tav tm="100000">
                                          <p:val>
                                            <p:fltVal val="1"/>
                                          </p:val>
                                        </p:tav>
                                      </p:tavLst>
                                    </p:anim>
                                    <p:anim calcmode="lin" valueType="num">
                                      <p:cBhvr>
                                        <p:cTn id="62" dur="500" fill="hold"/>
                                        <p:tgtEl>
                                          <p:spTgt spid="234"/>
                                        </p:tgtEl>
                                        <p:attrNameLst>
                                          <p:attrName>ppt_h</p:attrName>
                                        </p:attrNameLst>
                                      </p:cBhvr>
                                      <p:tavLst>
                                        <p:tav tm="0">
                                          <p:val>
                                            <p:strVal val="#ppt_h"/>
                                          </p:val>
                                        </p:tav>
                                        <p:tav tm="100000">
                                          <p:val>
                                            <p:strVal val="#ppt_h"/>
                                          </p:val>
                                        </p:tav>
                                      </p:tavLst>
                                    </p:anim>
                                  </p:childTnLst>
                                </p:cTn>
                              </p:par>
                            </p:childTnLst>
                          </p:cTn>
                        </p:par>
                        <p:par>
                          <p:cTn id="63" fill="hold">
                            <p:stCondLst>
                              <p:cond delay="1500"/>
                            </p:stCondLst>
                            <p:childTnLst>
                              <p:par>
                                <p:cTn id="64" presetID="2" presetClass="entr" presetSubtype="4" fill="hold" grpId="12" nodeType="afterEffect">
                                  <p:stCondLst>
                                    <p:cond delay="0"/>
                                  </p:stCondLst>
                                  <p:iterate>
                                    <p:tmAbs val="0"/>
                                  </p:iterate>
                                  <p:childTnLst>
                                    <p:set>
                                      <p:cBhvr>
                                        <p:cTn id="65" fill="hold"/>
                                        <p:tgtEl>
                                          <p:spTgt spid="278"/>
                                        </p:tgtEl>
                                        <p:attrNameLst>
                                          <p:attrName>style.visibility</p:attrName>
                                        </p:attrNameLst>
                                      </p:cBhvr>
                                      <p:to>
                                        <p:strVal val="visible"/>
                                      </p:to>
                                    </p:set>
                                    <p:anim calcmode="lin" valueType="num">
                                      <p:cBhvr>
                                        <p:cTn id="66" dur="1000" fill="hold"/>
                                        <p:tgtEl>
                                          <p:spTgt spid="278"/>
                                        </p:tgtEl>
                                        <p:attrNameLst>
                                          <p:attrName>ppt_x</p:attrName>
                                        </p:attrNameLst>
                                      </p:cBhvr>
                                      <p:tavLst>
                                        <p:tav tm="0">
                                          <p:val>
                                            <p:strVal val="#ppt_x"/>
                                          </p:val>
                                        </p:tav>
                                        <p:tav tm="100000">
                                          <p:val>
                                            <p:strVal val="#ppt_x"/>
                                          </p:val>
                                        </p:tav>
                                      </p:tavLst>
                                    </p:anim>
                                    <p:anim calcmode="lin" valueType="num">
                                      <p:cBhvr>
                                        <p:cTn id="67" dur="1000" fill="hold"/>
                                        <p:tgtEl>
                                          <p:spTgt spid="278"/>
                                        </p:tgtEl>
                                        <p:attrNameLst>
                                          <p:attrName>ppt_y</p:attrName>
                                        </p:attrNameLst>
                                      </p:cBhvr>
                                      <p:tavLst>
                                        <p:tav tm="0">
                                          <p:val>
                                            <p:strVal val="1+#ppt_h/2"/>
                                          </p:val>
                                        </p:tav>
                                        <p:tav tm="100000">
                                          <p:val>
                                            <p:strVal val="#ppt_y"/>
                                          </p:val>
                                        </p:tav>
                                      </p:tavLst>
                                    </p:anim>
                                  </p:childTnLst>
                                </p:cTn>
                              </p:par>
                            </p:childTnLst>
                          </p:cTn>
                        </p:par>
                        <p:par>
                          <p:cTn id="68" fill="hold">
                            <p:stCondLst>
                              <p:cond delay="2500"/>
                            </p:stCondLst>
                            <p:childTnLst>
                              <p:par>
                                <p:cTn id="69" presetID="19" presetClass="entr" presetSubtype="10" fill="hold" grpId="13" nodeType="afterEffect">
                                  <p:stCondLst>
                                    <p:cond delay="0"/>
                                  </p:stCondLst>
                                  <p:iterate>
                                    <p:tmAbs val="0"/>
                                  </p:iterate>
                                  <p:childTnLst>
                                    <p:set>
                                      <p:cBhvr>
                                        <p:cTn id="70" fill="hold"/>
                                        <p:tgtEl>
                                          <p:spTgt spid="250"/>
                                        </p:tgtEl>
                                        <p:attrNameLst>
                                          <p:attrName>style.visibility</p:attrName>
                                        </p:attrNameLst>
                                      </p:cBhvr>
                                      <p:to>
                                        <p:strVal val="visible"/>
                                      </p:to>
                                    </p:set>
                                    <p:anim calcmode="lin" valueType="num">
                                      <p:cBhvr>
                                        <p:cTn id="71" dur="500" fill="hold"/>
                                        <p:tgtEl>
                                          <p:spTgt spid="250"/>
                                        </p:tgtEl>
                                        <p:attrNameLst>
                                          <p:attrName>ppt_w</p:attrName>
                                        </p:attrNameLst>
                                      </p:cBhvr>
                                      <p:tavLst>
                                        <p:tav tm="0" fmla="#ppt_w*sin(2.5*pi*$)">
                                          <p:val>
                                            <p:fltVal val="0"/>
                                          </p:val>
                                        </p:tav>
                                        <p:tav tm="100000">
                                          <p:val>
                                            <p:fltVal val="1"/>
                                          </p:val>
                                        </p:tav>
                                      </p:tavLst>
                                    </p:anim>
                                    <p:anim calcmode="lin" valueType="num">
                                      <p:cBhvr>
                                        <p:cTn id="72" dur="500" fill="hold"/>
                                        <p:tgtEl>
                                          <p:spTgt spid="250"/>
                                        </p:tgtEl>
                                        <p:attrNameLst>
                                          <p:attrName>ppt_h</p:attrName>
                                        </p:attrNameLst>
                                      </p:cBhvr>
                                      <p:tavLst>
                                        <p:tav tm="0">
                                          <p:val>
                                            <p:strVal val="#ppt_h"/>
                                          </p:val>
                                        </p:tav>
                                        <p:tav tm="100000">
                                          <p:val>
                                            <p:strVal val="#ppt_h"/>
                                          </p:val>
                                        </p:tav>
                                      </p:tavLst>
                                    </p:anim>
                                  </p:childTnLst>
                                </p:cTn>
                              </p:par>
                            </p:childTnLst>
                          </p:cTn>
                        </p:par>
                        <p:par>
                          <p:cTn id="73" fill="hold">
                            <p:stCondLst>
                              <p:cond delay="3000"/>
                            </p:stCondLst>
                            <p:childTnLst>
                              <p:par>
                                <p:cTn id="74" presetID="2" presetClass="entr" presetSubtype="1" fill="hold" grpId="14" nodeType="afterEffect">
                                  <p:stCondLst>
                                    <p:cond delay="0"/>
                                  </p:stCondLst>
                                  <p:iterate>
                                    <p:tmAbs val="0"/>
                                  </p:iterate>
                                  <p:childTnLst>
                                    <p:set>
                                      <p:cBhvr>
                                        <p:cTn id="75" fill="hold"/>
                                        <p:tgtEl>
                                          <p:spTgt spid="277"/>
                                        </p:tgtEl>
                                        <p:attrNameLst>
                                          <p:attrName>style.visibility</p:attrName>
                                        </p:attrNameLst>
                                      </p:cBhvr>
                                      <p:to>
                                        <p:strVal val="visible"/>
                                      </p:to>
                                    </p:set>
                                    <p:anim calcmode="lin" valueType="num">
                                      <p:cBhvr>
                                        <p:cTn id="76" dur="1000" fill="hold"/>
                                        <p:tgtEl>
                                          <p:spTgt spid="277"/>
                                        </p:tgtEl>
                                        <p:attrNameLst>
                                          <p:attrName>ppt_x</p:attrName>
                                        </p:attrNameLst>
                                      </p:cBhvr>
                                      <p:tavLst>
                                        <p:tav tm="0">
                                          <p:val>
                                            <p:strVal val="#ppt_x"/>
                                          </p:val>
                                        </p:tav>
                                        <p:tav tm="100000">
                                          <p:val>
                                            <p:strVal val="#ppt_x"/>
                                          </p:val>
                                        </p:tav>
                                      </p:tavLst>
                                    </p:anim>
                                    <p:anim calcmode="lin" valueType="num">
                                      <p:cBhvr>
                                        <p:cTn id="77" dur="1000" fill="hold"/>
                                        <p:tgtEl>
                                          <p:spTgt spid="277"/>
                                        </p:tgtEl>
                                        <p:attrNameLst>
                                          <p:attrName>ppt_y</p:attrName>
                                        </p:attrNameLst>
                                      </p:cBhvr>
                                      <p:tavLst>
                                        <p:tav tm="0">
                                          <p:val>
                                            <p:strVal val="0-#ppt_h/2"/>
                                          </p:val>
                                        </p:tav>
                                        <p:tav tm="100000">
                                          <p:val>
                                            <p:strVal val="#ppt_y"/>
                                          </p:val>
                                        </p:tav>
                                      </p:tavLst>
                                    </p:anim>
                                  </p:childTnLst>
                                </p:cTn>
                              </p:par>
                            </p:childTnLst>
                          </p:cTn>
                        </p:par>
                        <p:par>
                          <p:cTn id="78" fill="hold">
                            <p:stCondLst>
                              <p:cond delay="4000"/>
                            </p:stCondLst>
                            <p:childTnLst>
                              <p:par>
                                <p:cTn id="79" presetID="2" presetClass="entr" presetSubtype="4" fill="hold" grpId="15" nodeType="afterEffect">
                                  <p:stCondLst>
                                    <p:cond delay="0"/>
                                  </p:stCondLst>
                                  <p:iterate>
                                    <p:tmAbs val="0"/>
                                  </p:iterate>
                                  <p:childTnLst>
                                    <p:set>
                                      <p:cBhvr>
                                        <p:cTn id="80" fill="hold"/>
                                        <p:tgtEl>
                                          <p:spTgt spid="251"/>
                                        </p:tgtEl>
                                        <p:attrNameLst>
                                          <p:attrName>style.visibility</p:attrName>
                                        </p:attrNameLst>
                                      </p:cBhvr>
                                      <p:to>
                                        <p:strVal val="visible"/>
                                      </p:to>
                                    </p:set>
                                    <p:anim calcmode="lin" valueType="num">
                                      <p:cBhvr>
                                        <p:cTn id="81" dur="1000" fill="hold"/>
                                        <p:tgtEl>
                                          <p:spTgt spid="251"/>
                                        </p:tgtEl>
                                        <p:attrNameLst>
                                          <p:attrName>ppt_x</p:attrName>
                                        </p:attrNameLst>
                                      </p:cBhvr>
                                      <p:tavLst>
                                        <p:tav tm="0">
                                          <p:val>
                                            <p:strVal val="#ppt_x"/>
                                          </p:val>
                                        </p:tav>
                                        <p:tav tm="100000">
                                          <p:val>
                                            <p:strVal val="#ppt_x"/>
                                          </p:val>
                                        </p:tav>
                                      </p:tavLst>
                                    </p:anim>
                                    <p:anim calcmode="lin" valueType="num">
                                      <p:cBhvr>
                                        <p:cTn id="82"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16" nodeType="clickEffect">
                                  <p:stCondLst>
                                    <p:cond delay="0"/>
                                  </p:stCondLst>
                                  <p:iterate>
                                    <p:tmAbs val="0"/>
                                  </p:iterate>
                                  <p:childTnLst>
                                    <p:set>
                                      <p:cBhvr>
                                        <p:cTn id="86" fill="hold"/>
                                        <p:tgtEl>
                                          <p:spTgt spid="261"/>
                                        </p:tgtEl>
                                        <p:attrNameLst>
                                          <p:attrName>style.visibility</p:attrName>
                                        </p:attrNameLst>
                                      </p:cBhvr>
                                      <p:to>
                                        <p:strVal val="visible"/>
                                      </p:to>
                                    </p:set>
                                    <p:anim calcmode="lin" valueType="num">
                                      <p:cBhvr>
                                        <p:cTn id="87" dur="1000" fill="hold"/>
                                        <p:tgtEl>
                                          <p:spTgt spid="261"/>
                                        </p:tgtEl>
                                        <p:attrNameLst>
                                          <p:attrName>ppt_x</p:attrName>
                                        </p:attrNameLst>
                                      </p:cBhvr>
                                      <p:tavLst>
                                        <p:tav tm="0">
                                          <p:val>
                                            <p:strVal val="#ppt_x"/>
                                          </p:val>
                                        </p:tav>
                                        <p:tav tm="100000">
                                          <p:val>
                                            <p:strVal val="#ppt_x"/>
                                          </p:val>
                                        </p:tav>
                                      </p:tavLst>
                                    </p:anim>
                                    <p:anim calcmode="lin" valueType="num">
                                      <p:cBhvr>
                                        <p:cTn id="88" dur="1000" fill="hold"/>
                                        <p:tgtEl>
                                          <p:spTgt spid="261"/>
                                        </p:tgtEl>
                                        <p:attrNameLst>
                                          <p:attrName>ppt_y</p:attrName>
                                        </p:attrNameLst>
                                      </p:cBhvr>
                                      <p:tavLst>
                                        <p:tav tm="0">
                                          <p:val>
                                            <p:strVal val="1+#ppt_h/2"/>
                                          </p:val>
                                        </p:tav>
                                        <p:tav tm="100000">
                                          <p:val>
                                            <p:strVal val="#ppt_y"/>
                                          </p:val>
                                        </p:tav>
                                      </p:tavLst>
                                    </p:anim>
                                  </p:childTnLst>
                                </p:cTn>
                              </p:par>
                            </p:childTnLst>
                          </p:cTn>
                        </p:par>
                        <p:par>
                          <p:cTn id="89" fill="hold">
                            <p:stCondLst>
                              <p:cond delay="1000"/>
                            </p:stCondLst>
                            <p:childTnLst>
                              <p:par>
                                <p:cTn id="90" presetID="2" presetClass="entr" presetSubtype="4" fill="hold" grpId="17" nodeType="afterEffect">
                                  <p:stCondLst>
                                    <p:cond delay="0"/>
                                  </p:stCondLst>
                                  <p:iterate>
                                    <p:tmAbs val="0"/>
                                  </p:iterate>
                                  <p:childTnLst>
                                    <p:set>
                                      <p:cBhvr>
                                        <p:cTn id="91" fill="hold"/>
                                        <p:tgtEl>
                                          <p:spTgt spid="284"/>
                                        </p:tgtEl>
                                        <p:attrNameLst>
                                          <p:attrName>style.visibility</p:attrName>
                                        </p:attrNameLst>
                                      </p:cBhvr>
                                      <p:to>
                                        <p:strVal val="visible"/>
                                      </p:to>
                                    </p:set>
                                    <p:anim calcmode="lin" valueType="num">
                                      <p:cBhvr>
                                        <p:cTn id="92" dur="1000" fill="hold"/>
                                        <p:tgtEl>
                                          <p:spTgt spid="284"/>
                                        </p:tgtEl>
                                        <p:attrNameLst>
                                          <p:attrName>ppt_x</p:attrName>
                                        </p:attrNameLst>
                                      </p:cBhvr>
                                      <p:tavLst>
                                        <p:tav tm="0">
                                          <p:val>
                                            <p:strVal val="#ppt_x"/>
                                          </p:val>
                                        </p:tav>
                                        <p:tav tm="100000">
                                          <p:val>
                                            <p:strVal val="#ppt_x"/>
                                          </p:val>
                                        </p:tav>
                                      </p:tavLst>
                                    </p:anim>
                                    <p:anim calcmode="lin" valueType="num">
                                      <p:cBhvr>
                                        <p:cTn id="93" dur="1000" fill="hold"/>
                                        <p:tgtEl>
                                          <p:spTgt spid="284"/>
                                        </p:tgtEl>
                                        <p:attrNameLst>
                                          <p:attrName>ppt_y</p:attrName>
                                        </p:attrNameLst>
                                      </p:cBhvr>
                                      <p:tavLst>
                                        <p:tav tm="0">
                                          <p:val>
                                            <p:strVal val="1+#ppt_h/2"/>
                                          </p:val>
                                        </p:tav>
                                        <p:tav tm="100000">
                                          <p:val>
                                            <p:strVal val="#ppt_y"/>
                                          </p:val>
                                        </p:tav>
                                      </p:tavLst>
                                    </p:anim>
                                  </p:childTnLst>
                                </p:cTn>
                              </p:par>
                            </p:childTnLst>
                          </p:cTn>
                        </p:par>
                        <p:par>
                          <p:cTn id="94" fill="hold">
                            <p:stCondLst>
                              <p:cond delay="2000"/>
                            </p:stCondLst>
                            <p:childTnLst>
                              <p:par>
                                <p:cTn id="95" presetID="19" presetClass="entr" presetSubtype="10" fill="hold" grpId="18" nodeType="afterEffect">
                                  <p:stCondLst>
                                    <p:cond delay="0"/>
                                  </p:stCondLst>
                                  <p:iterate>
                                    <p:tmAbs val="0"/>
                                  </p:iterate>
                                  <p:childTnLst>
                                    <p:set>
                                      <p:cBhvr>
                                        <p:cTn id="96" fill="hold"/>
                                        <p:tgtEl>
                                          <p:spTgt spid="279"/>
                                        </p:tgtEl>
                                        <p:attrNameLst>
                                          <p:attrName>style.visibility</p:attrName>
                                        </p:attrNameLst>
                                      </p:cBhvr>
                                      <p:to>
                                        <p:strVal val="visible"/>
                                      </p:to>
                                    </p:set>
                                    <p:anim calcmode="lin" valueType="num">
                                      <p:cBhvr>
                                        <p:cTn id="97" dur="1000" fill="hold"/>
                                        <p:tgtEl>
                                          <p:spTgt spid="279"/>
                                        </p:tgtEl>
                                        <p:attrNameLst>
                                          <p:attrName>ppt_w</p:attrName>
                                        </p:attrNameLst>
                                      </p:cBhvr>
                                      <p:tavLst>
                                        <p:tav tm="0" fmla="#ppt_w*sin(2.5*pi*$)">
                                          <p:val>
                                            <p:fltVal val="0"/>
                                          </p:val>
                                        </p:tav>
                                        <p:tav tm="100000">
                                          <p:val>
                                            <p:fltVal val="1"/>
                                          </p:val>
                                        </p:tav>
                                      </p:tavLst>
                                    </p:anim>
                                    <p:anim calcmode="lin" valueType="num">
                                      <p:cBhvr>
                                        <p:cTn id="98" dur="1000" fill="hold"/>
                                        <p:tgtEl>
                                          <p:spTgt spid="279"/>
                                        </p:tgtEl>
                                        <p:attrNameLst>
                                          <p:attrName>ppt_h</p:attrName>
                                        </p:attrNameLst>
                                      </p:cBhvr>
                                      <p:tavLst>
                                        <p:tav tm="0">
                                          <p:val>
                                            <p:strVal val="#ppt_h"/>
                                          </p:val>
                                        </p:tav>
                                        <p:tav tm="100000">
                                          <p:val>
                                            <p:strVal val="#ppt_h"/>
                                          </p:val>
                                        </p:tav>
                                      </p:tavLst>
                                    </p:anim>
                                  </p:childTnLst>
                                </p:cTn>
                              </p:par>
                            </p:childTnLst>
                          </p:cTn>
                        </p:par>
                        <p:par>
                          <p:cTn id="99" fill="hold">
                            <p:stCondLst>
                              <p:cond delay="3000"/>
                            </p:stCondLst>
                            <p:childTnLst>
                              <p:par>
                                <p:cTn id="100" presetID="2" presetClass="entr" presetSubtype="8" fill="hold" grpId="19" nodeType="afterEffect">
                                  <p:stCondLst>
                                    <p:cond delay="0"/>
                                  </p:stCondLst>
                                  <p:iterate>
                                    <p:tmAbs val="0"/>
                                  </p:iterate>
                                  <p:childTnLst>
                                    <p:set>
                                      <p:cBhvr>
                                        <p:cTn id="101" fill="hold"/>
                                        <p:tgtEl>
                                          <p:spTgt spid="287"/>
                                        </p:tgtEl>
                                        <p:attrNameLst>
                                          <p:attrName>style.visibility</p:attrName>
                                        </p:attrNameLst>
                                      </p:cBhvr>
                                      <p:to>
                                        <p:strVal val="visible"/>
                                      </p:to>
                                    </p:set>
                                    <p:anim calcmode="lin" valueType="num">
                                      <p:cBhvr>
                                        <p:cTn id="102" dur="1000" fill="hold"/>
                                        <p:tgtEl>
                                          <p:spTgt spid="287"/>
                                        </p:tgtEl>
                                        <p:attrNameLst>
                                          <p:attrName>ppt_x</p:attrName>
                                        </p:attrNameLst>
                                      </p:cBhvr>
                                      <p:tavLst>
                                        <p:tav tm="0">
                                          <p:val>
                                            <p:strVal val="0-#ppt_w/2"/>
                                          </p:val>
                                        </p:tav>
                                        <p:tav tm="100000">
                                          <p:val>
                                            <p:strVal val="#ppt_x"/>
                                          </p:val>
                                        </p:tav>
                                      </p:tavLst>
                                    </p:anim>
                                    <p:anim calcmode="lin" valueType="num">
                                      <p:cBhvr>
                                        <p:cTn id="103" dur="1000" fill="hold"/>
                                        <p:tgtEl>
                                          <p:spTgt spid="287"/>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20" nodeType="clickEffect">
                                  <p:stCondLst>
                                    <p:cond delay="0"/>
                                  </p:stCondLst>
                                  <p:iterate>
                                    <p:tmAbs val="0"/>
                                  </p:iterate>
                                  <p:childTnLst>
                                    <p:set>
                                      <p:cBhvr>
                                        <p:cTn id="107" fill="hold"/>
                                        <p:tgtEl>
                                          <p:spTgt spid="266"/>
                                        </p:tgtEl>
                                        <p:attrNameLst>
                                          <p:attrName>style.visibility</p:attrName>
                                        </p:attrNameLst>
                                      </p:cBhvr>
                                      <p:to>
                                        <p:strVal val="visible"/>
                                      </p:to>
                                    </p:set>
                                    <p:anim calcmode="lin" valueType="num">
                                      <p:cBhvr>
                                        <p:cTn id="108" dur="1000" fill="hold"/>
                                        <p:tgtEl>
                                          <p:spTgt spid="266"/>
                                        </p:tgtEl>
                                        <p:attrNameLst>
                                          <p:attrName>ppt_x</p:attrName>
                                        </p:attrNameLst>
                                      </p:cBhvr>
                                      <p:tavLst>
                                        <p:tav tm="0">
                                          <p:val>
                                            <p:strVal val="#ppt_x"/>
                                          </p:val>
                                        </p:tav>
                                        <p:tav tm="100000">
                                          <p:val>
                                            <p:strVal val="#ppt_x"/>
                                          </p:val>
                                        </p:tav>
                                      </p:tavLst>
                                    </p:anim>
                                    <p:anim calcmode="lin" valueType="num">
                                      <p:cBhvr>
                                        <p:cTn id="109" dur="1000" fill="hold"/>
                                        <p:tgtEl>
                                          <p:spTgt spid="266"/>
                                        </p:tgtEl>
                                        <p:attrNameLst>
                                          <p:attrName>ppt_y</p:attrName>
                                        </p:attrNameLst>
                                      </p:cBhvr>
                                      <p:tavLst>
                                        <p:tav tm="0">
                                          <p:val>
                                            <p:strVal val="1+#ppt_h/2"/>
                                          </p:val>
                                        </p:tav>
                                        <p:tav tm="100000">
                                          <p:val>
                                            <p:strVal val="#ppt_y"/>
                                          </p:val>
                                        </p:tav>
                                      </p:tavLst>
                                    </p:anim>
                                  </p:childTnLst>
                                </p:cTn>
                              </p:par>
                            </p:childTnLst>
                          </p:cTn>
                        </p:par>
                        <p:par>
                          <p:cTn id="110" fill="hold">
                            <p:stCondLst>
                              <p:cond delay="1000"/>
                            </p:stCondLst>
                            <p:childTnLst>
                              <p:par>
                                <p:cTn id="111" presetID="19" presetClass="entr" presetSubtype="10" fill="hold" grpId="21" nodeType="afterEffect">
                                  <p:stCondLst>
                                    <p:cond delay="0"/>
                                  </p:stCondLst>
                                  <p:iterate>
                                    <p:tmAbs val="0"/>
                                  </p:iterate>
                                  <p:childTnLst>
                                    <p:set>
                                      <p:cBhvr>
                                        <p:cTn id="112" fill="hold"/>
                                        <p:tgtEl>
                                          <p:spTgt spid="288"/>
                                        </p:tgtEl>
                                        <p:attrNameLst>
                                          <p:attrName>style.visibility</p:attrName>
                                        </p:attrNameLst>
                                      </p:cBhvr>
                                      <p:to>
                                        <p:strVal val="visible"/>
                                      </p:to>
                                    </p:set>
                                    <p:anim calcmode="lin" valueType="num">
                                      <p:cBhvr>
                                        <p:cTn id="113" dur="1000" fill="hold"/>
                                        <p:tgtEl>
                                          <p:spTgt spid="288"/>
                                        </p:tgtEl>
                                        <p:attrNameLst>
                                          <p:attrName>ppt_w</p:attrName>
                                        </p:attrNameLst>
                                      </p:cBhvr>
                                      <p:tavLst>
                                        <p:tav tm="0" fmla="#ppt_w*sin(2.5*pi*$)">
                                          <p:val>
                                            <p:fltVal val="0"/>
                                          </p:val>
                                        </p:tav>
                                        <p:tav tm="100000">
                                          <p:val>
                                            <p:fltVal val="1"/>
                                          </p:val>
                                        </p:tav>
                                      </p:tavLst>
                                    </p:anim>
                                    <p:anim calcmode="lin" valueType="num">
                                      <p:cBhvr>
                                        <p:cTn id="114" dur="1000" fill="hold"/>
                                        <p:tgtEl>
                                          <p:spTgt spid="288"/>
                                        </p:tgtEl>
                                        <p:attrNameLst>
                                          <p:attrName>ppt_h</p:attrName>
                                        </p:attrNameLst>
                                      </p:cBhvr>
                                      <p:tavLst>
                                        <p:tav tm="0">
                                          <p:val>
                                            <p:strVal val="#ppt_h"/>
                                          </p:val>
                                        </p:tav>
                                        <p:tav tm="100000">
                                          <p:val>
                                            <p:strVal val="#ppt_h"/>
                                          </p:val>
                                        </p:tav>
                                      </p:tavLst>
                                    </p:anim>
                                  </p:childTnLst>
                                </p:cTn>
                              </p:par>
                            </p:childTnLst>
                          </p:cTn>
                        </p:par>
                        <p:par>
                          <p:cTn id="115" fill="hold">
                            <p:stCondLst>
                              <p:cond delay="2000"/>
                            </p:stCondLst>
                            <p:childTnLst>
                              <p:par>
                                <p:cTn id="116" presetID="2" presetClass="entr" presetSubtype="4" fill="hold" grpId="22" nodeType="afterEffect">
                                  <p:stCondLst>
                                    <p:cond delay="0"/>
                                  </p:stCondLst>
                                  <p:iterate>
                                    <p:tmAbs val="0"/>
                                  </p:iterate>
                                  <p:childTnLst>
                                    <p:set>
                                      <p:cBhvr>
                                        <p:cTn id="117" fill="hold"/>
                                        <p:tgtEl>
                                          <p:spTgt spid="293"/>
                                        </p:tgtEl>
                                        <p:attrNameLst>
                                          <p:attrName>style.visibility</p:attrName>
                                        </p:attrNameLst>
                                      </p:cBhvr>
                                      <p:to>
                                        <p:strVal val="visible"/>
                                      </p:to>
                                    </p:set>
                                    <p:anim calcmode="lin" valueType="num">
                                      <p:cBhvr>
                                        <p:cTn id="118" dur="1000" fill="hold"/>
                                        <p:tgtEl>
                                          <p:spTgt spid="293"/>
                                        </p:tgtEl>
                                        <p:attrNameLst>
                                          <p:attrName>ppt_x</p:attrName>
                                        </p:attrNameLst>
                                      </p:cBhvr>
                                      <p:tavLst>
                                        <p:tav tm="0">
                                          <p:val>
                                            <p:strVal val="#ppt_x"/>
                                          </p:val>
                                        </p:tav>
                                        <p:tav tm="100000">
                                          <p:val>
                                            <p:strVal val="#ppt_x"/>
                                          </p:val>
                                        </p:tav>
                                      </p:tavLst>
                                    </p:anim>
                                    <p:anim calcmode="lin" valueType="num">
                                      <p:cBhvr>
                                        <p:cTn id="119" dur="1000" fill="hold"/>
                                        <p:tgtEl>
                                          <p:spTgt spid="293"/>
                                        </p:tgtEl>
                                        <p:attrNameLst>
                                          <p:attrName>ppt_y</p:attrName>
                                        </p:attrNameLst>
                                      </p:cBhvr>
                                      <p:tavLst>
                                        <p:tav tm="0">
                                          <p:val>
                                            <p:strVal val="1+#ppt_h/2"/>
                                          </p:val>
                                        </p:tav>
                                        <p:tav tm="100000">
                                          <p:val>
                                            <p:strVal val="#ppt_y"/>
                                          </p:val>
                                        </p:tav>
                                      </p:tavLst>
                                    </p:anim>
                                  </p:childTnLst>
                                </p:cTn>
                              </p:par>
                            </p:childTnLst>
                          </p:cTn>
                        </p:par>
                        <p:par>
                          <p:cTn id="120" fill="hold">
                            <p:stCondLst>
                              <p:cond delay="3000"/>
                            </p:stCondLst>
                            <p:childTnLst>
                              <p:par>
                                <p:cTn id="121" presetID="2" presetClass="entr" presetSubtype="2" fill="hold" grpId="23" nodeType="afterEffect">
                                  <p:stCondLst>
                                    <p:cond delay="0"/>
                                  </p:stCondLst>
                                  <p:iterate>
                                    <p:tmAbs val="0"/>
                                  </p:iterate>
                                  <p:childTnLst>
                                    <p:set>
                                      <p:cBhvr>
                                        <p:cTn id="122" fill="hold"/>
                                        <p:tgtEl>
                                          <p:spTgt spid="306"/>
                                        </p:tgtEl>
                                        <p:attrNameLst>
                                          <p:attrName>style.visibility</p:attrName>
                                        </p:attrNameLst>
                                      </p:cBhvr>
                                      <p:to>
                                        <p:strVal val="visible"/>
                                      </p:to>
                                    </p:set>
                                    <p:anim calcmode="lin" valueType="num">
                                      <p:cBhvr>
                                        <p:cTn id="123" dur="500" fill="hold"/>
                                        <p:tgtEl>
                                          <p:spTgt spid="306"/>
                                        </p:tgtEl>
                                        <p:attrNameLst>
                                          <p:attrName>ppt_x</p:attrName>
                                        </p:attrNameLst>
                                      </p:cBhvr>
                                      <p:tavLst>
                                        <p:tav tm="0">
                                          <p:val>
                                            <p:strVal val="1+#ppt_w/2"/>
                                          </p:val>
                                        </p:tav>
                                        <p:tav tm="100000">
                                          <p:val>
                                            <p:strVal val="#ppt_x"/>
                                          </p:val>
                                        </p:tav>
                                      </p:tavLst>
                                    </p:anim>
                                    <p:anim calcmode="lin" valueType="num">
                                      <p:cBhvr>
                                        <p:cTn id="124"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24" nodeType="clickEffect">
                                  <p:stCondLst>
                                    <p:cond delay="0"/>
                                  </p:stCondLst>
                                  <p:iterate>
                                    <p:tmAbs val="0"/>
                                  </p:iterate>
                                  <p:childTnLst>
                                    <p:set>
                                      <p:cBhvr>
                                        <p:cTn id="128" fill="hold"/>
                                        <p:tgtEl>
                                          <p:spTgt spid="271"/>
                                        </p:tgtEl>
                                        <p:attrNameLst>
                                          <p:attrName>style.visibility</p:attrName>
                                        </p:attrNameLst>
                                      </p:cBhvr>
                                      <p:to>
                                        <p:strVal val="visible"/>
                                      </p:to>
                                    </p:set>
                                    <p:anim calcmode="lin" valueType="num">
                                      <p:cBhvr>
                                        <p:cTn id="129" dur="1000" fill="hold"/>
                                        <p:tgtEl>
                                          <p:spTgt spid="271"/>
                                        </p:tgtEl>
                                        <p:attrNameLst>
                                          <p:attrName>ppt_x</p:attrName>
                                        </p:attrNameLst>
                                      </p:cBhvr>
                                      <p:tavLst>
                                        <p:tav tm="0">
                                          <p:val>
                                            <p:strVal val="#ppt_x"/>
                                          </p:val>
                                        </p:tav>
                                        <p:tav tm="100000">
                                          <p:val>
                                            <p:strVal val="#ppt_x"/>
                                          </p:val>
                                        </p:tav>
                                      </p:tavLst>
                                    </p:anim>
                                    <p:anim calcmode="lin" valueType="num">
                                      <p:cBhvr>
                                        <p:cTn id="130" dur="1000" fill="hold"/>
                                        <p:tgtEl>
                                          <p:spTgt spid="271"/>
                                        </p:tgtEl>
                                        <p:attrNameLst>
                                          <p:attrName>ppt_y</p:attrName>
                                        </p:attrNameLst>
                                      </p:cBhvr>
                                      <p:tavLst>
                                        <p:tav tm="0">
                                          <p:val>
                                            <p:strVal val="1+#ppt_h/2"/>
                                          </p:val>
                                        </p:tav>
                                        <p:tav tm="100000">
                                          <p:val>
                                            <p:strVal val="#ppt_y"/>
                                          </p:val>
                                        </p:tav>
                                      </p:tavLst>
                                    </p:anim>
                                  </p:childTnLst>
                                </p:cTn>
                              </p:par>
                            </p:childTnLst>
                          </p:cTn>
                        </p:par>
                        <p:par>
                          <p:cTn id="131" fill="hold">
                            <p:stCondLst>
                              <p:cond delay="1000"/>
                            </p:stCondLst>
                            <p:childTnLst>
                              <p:par>
                                <p:cTn id="132" presetID="19" presetClass="entr" presetSubtype="10" fill="hold" grpId="25" nodeType="afterEffect">
                                  <p:stCondLst>
                                    <p:cond delay="0"/>
                                  </p:stCondLst>
                                  <p:iterate>
                                    <p:tmAbs val="0"/>
                                  </p:iterate>
                                  <p:childTnLst>
                                    <p:set>
                                      <p:cBhvr>
                                        <p:cTn id="133" fill="hold"/>
                                        <p:tgtEl>
                                          <p:spTgt spid="307"/>
                                        </p:tgtEl>
                                        <p:attrNameLst>
                                          <p:attrName>style.visibility</p:attrName>
                                        </p:attrNameLst>
                                      </p:cBhvr>
                                      <p:to>
                                        <p:strVal val="visible"/>
                                      </p:to>
                                    </p:set>
                                    <p:anim calcmode="lin" valueType="num">
                                      <p:cBhvr>
                                        <p:cTn id="134" dur="500" fill="hold"/>
                                        <p:tgtEl>
                                          <p:spTgt spid="307"/>
                                        </p:tgtEl>
                                        <p:attrNameLst>
                                          <p:attrName>ppt_w</p:attrName>
                                        </p:attrNameLst>
                                      </p:cBhvr>
                                      <p:tavLst>
                                        <p:tav tm="0" fmla="#ppt_w*sin(2.5*pi*$)">
                                          <p:val>
                                            <p:fltVal val="0"/>
                                          </p:val>
                                        </p:tav>
                                        <p:tav tm="100000">
                                          <p:val>
                                            <p:fltVal val="1"/>
                                          </p:val>
                                        </p:tav>
                                      </p:tavLst>
                                    </p:anim>
                                    <p:anim calcmode="lin" valueType="num">
                                      <p:cBhvr>
                                        <p:cTn id="135" dur="500" fill="hold"/>
                                        <p:tgtEl>
                                          <p:spTgt spid="307"/>
                                        </p:tgtEl>
                                        <p:attrNameLst>
                                          <p:attrName>ppt_h</p:attrName>
                                        </p:attrNameLst>
                                      </p:cBhvr>
                                      <p:tavLst>
                                        <p:tav tm="0">
                                          <p:val>
                                            <p:strVal val="#ppt_h"/>
                                          </p:val>
                                        </p:tav>
                                        <p:tav tm="100000">
                                          <p:val>
                                            <p:strVal val="#ppt_h"/>
                                          </p:val>
                                        </p:tav>
                                      </p:tavLst>
                                    </p:anim>
                                  </p:childTnLst>
                                </p:cTn>
                              </p:par>
                            </p:childTnLst>
                          </p:cTn>
                        </p:par>
                        <p:par>
                          <p:cTn id="136" fill="hold">
                            <p:stCondLst>
                              <p:cond delay="1500"/>
                            </p:stCondLst>
                            <p:childTnLst>
                              <p:par>
                                <p:cTn id="137" presetID="2" presetClass="entr" presetSubtype="4" fill="hold" grpId="26" nodeType="afterEffect">
                                  <p:stCondLst>
                                    <p:cond delay="0"/>
                                  </p:stCondLst>
                                  <p:iterate>
                                    <p:tmAbs val="0"/>
                                  </p:iterate>
                                  <p:childTnLst>
                                    <p:set>
                                      <p:cBhvr>
                                        <p:cTn id="138" fill="hold"/>
                                        <p:tgtEl>
                                          <p:spTgt spid="308"/>
                                        </p:tgtEl>
                                        <p:attrNameLst>
                                          <p:attrName>style.visibility</p:attrName>
                                        </p:attrNameLst>
                                      </p:cBhvr>
                                      <p:to>
                                        <p:strVal val="visible"/>
                                      </p:to>
                                    </p:set>
                                    <p:anim calcmode="lin" valueType="num">
                                      <p:cBhvr>
                                        <p:cTn id="139" dur="1000" fill="hold"/>
                                        <p:tgtEl>
                                          <p:spTgt spid="308"/>
                                        </p:tgtEl>
                                        <p:attrNameLst>
                                          <p:attrName>ppt_x</p:attrName>
                                        </p:attrNameLst>
                                      </p:cBhvr>
                                      <p:tavLst>
                                        <p:tav tm="0">
                                          <p:val>
                                            <p:strVal val="#ppt_x"/>
                                          </p:val>
                                        </p:tav>
                                        <p:tav tm="100000">
                                          <p:val>
                                            <p:strVal val="#ppt_x"/>
                                          </p:val>
                                        </p:tav>
                                      </p:tavLst>
                                    </p:anim>
                                    <p:anim calcmode="lin" valueType="num">
                                      <p:cBhvr>
                                        <p:cTn id="140" dur="10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27" nodeType="clickEffect">
                                  <p:stCondLst>
                                    <p:cond delay="0"/>
                                  </p:stCondLst>
                                  <p:iterate>
                                    <p:tmAbs val="0"/>
                                  </p:iterate>
                                  <p:childTnLst>
                                    <p:set>
                                      <p:cBhvr>
                                        <p:cTn id="144" fill="hold"/>
                                        <p:tgtEl>
                                          <p:spTgt spid="276"/>
                                        </p:tgtEl>
                                        <p:attrNameLst>
                                          <p:attrName>style.visibility</p:attrName>
                                        </p:attrNameLst>
                                      </p:cBhvr>
                                      <p:to>
                                        <p:strVal val="visible"/>
                                      </p:to>
                                    </p:set>
                                    <p:anim calcmode="lin" valueType="num">
                                      <p:cBhvr>
                                        <p:cTn id="145" dur="1000" fill="hold"/>
                                        <p:tgtEl>
                                          <p:spTgt spid="276"/>
                                        </p:tgtEl>
                                        <p:attrNameLst>
                                          <p:attrName>ppt_x</p:attrName>
                                        </p:attrNameLst>
                                      </p:cBhvr>
                                      <p:tavLst>
                                        <p:tav tm="0">
                                          <p:val>
                                            <p:strVal val="#ppt_x"/>
                                          </p:val>
                                        </p:tav>
                                        <p:tav tm="100000">
                                          <p:val>
                                            <p:strVal val="#ppt_x"/>
                                          </p:val>
                                        </p:tav>
                                      </p:tavLst>
                                    </p:anim>
                                    <p:anim calcmode="lin" valueType="num">
                                      <p:cBhvr>
                                        <p:cTn id="146" dur="1000" fill="hold"/>
                                        <p:tgtEl>
                                          <p:spTgt spid="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P spid="206" grpId="2" animBg="1" advAuto="0"/>
      <p:bldP spid="230" grpId="4" animBg="1" advAuto="0"/>
      <p:bldP spid="231" grpId="3" animBg="1" advAuto="0"/>
      <p:bldP spid="232" grpId="10" animBg="1" advAuto="0"/>
      <p:bldP spid="233" grpId="9" animBg="1" advAuto="0"/>
      <p:bldP spid="234" grpId="11" animBg="1" advAuto="0"/>
      <p:bldP spid="239" grpId="5" animBg="1" advAuto="0"/>
      <p:bldP spid="244" grpId="6" animBg="1" advAuto="0"/>
      <p:bldP spid="249" grpId="7" animBg="1" advAuto="0"/>
      <p:bldP spid="250" grpId="13" animBg="1" advAuto="0"/>
      <p:bldP spid="251" grpId="15" animBg="1" advAuto="0"/>
      <p:bldP spid="256" grpId="8" animBg="1" advAuto="0"/>
      <p:bldP spid="261" grpId="16" animBg="1" advAuto="0"/>
      <p:bldP spid="266" grpId="20" animBg="1" advAuto="0"/>
      <p:bldP spid="271" grpId="24" animBg="1" advAuto="0"/>
      <p:bldP spid="276" grpId="27" animBg="1" advAuto="0"/>
      <p:bldP spid="277" grpId="14" animBg="1" advAuto="0"/>
      <p:bldP spid="278" grpId="12" animBg="1" advAuto="0"/>
      <p:bldP spid="279" grpId="18" animBg="1" advAuto="0"/>
      <p:bldP spid="284" grpId="17" animBg="1" advAuto="0"/>
      <p:bldP spid="287" grpId="19" animBg="1" advAuto="0"/>
      <p:bldP spid="288" grpId="21" animBg="1" advAuto="0"/>
      <p:bldP spid="293" grpId="22" animBg="1" advAuto="0"/>
      <p:bldP spid="306" grpId="23" animBg="1" advAuto="0"/>
      <p:bldP spid="307" grpId="25" animBg="1" advAuto="0"/>
      <p:bldP spid="308" grpId="2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13" name="访问网站分析"/>
          <p:cNvSpPr txBox="1"/>
          <p:nvPr/>
        </p:nvSpPr>
        <p:spPr>
          <a:xfrm>
            <a:off x="749300" y="404812"/>
            <a:ext cx="2542541"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latin typeface="Microsoft YaHei"/>
                <a:ea typeface="Microsoft YaHei"/>
                <a:cs typeface="Microsoft YaHei"/>
                <a:sym typeface="Microsoft YaHei"/>
              </a:defRPr>
            </a:lvl1pPr>
          </a:lstStyle>
          <a:p>
            <a:r>
              <a:t>访问网站分析</a:t>
            </a:r>
          </a:p>
        </p:txBody>
      </p:sp>
      <p:pic>
        <p:nvPicPr>
          <p:cNvPr id="314" name="image.png" descr="image.png"/>
          <p:cNvPicPr>
            <a:picLocks noChangeAspect="1"/>
          </p:cNvPicPr>
          <p:nvPr/>
        </p:nvPicPr>
        <p:blipFill>
          <a:blip r:embed="rId2">
            <a:extLst/>
          </a:blip>
          <a:stretch>
            <a:fillRect/>
          </a:stretch>
        </p:blipFill>
        <p:spPr>
          <a:xfrm>
            <a:off x="593725" y="3284537"/>
            <a:ext cx="7893050" cy="3289301"/>
          </a:xfrm>
          <a:prstGeom prst="rect">
            <a:avLst/>
          </a:prstGeom>
          <a:ln w="12700">
            <a:miter lim="400000"/>
          </a:ln>
        </p:spPr>
      </p:pic>
      <p:sp>
        <p:nvSpPr>
          <p:cNvPr id="315" name="第二步：DNS请求"/>
          <p:cNvSpPr txBox="1"/>
          <p:nvPr/>
        </p:nvSpPr>
        <p:spPr>
          <a:xfrm>
            <a:off x="576262" y="2128837"/>
            <a:ext cx="8066088"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第二步：DNS请求               </a:t>
            </a:r>
          </a:p>
        </p:txBody>
      </p:sp>
      <p:sp>
        <p:nvSpPr>
          <p:cNvPr id="316" name="第一步：浏览器分析超链接中的URL"/>
          <p:cNvSpPr txBox="1"/>
          <p:nvPr/>
        </p:nvSpPr>
        <p:spPr>
          <a:xfrm>
            <a:off x="576262" y="1327150"/>
            <a:ext cx="3741761" cy="3962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latin typeface="Microsoft YaHei"/>
                <a:ea typeface="Microsoft YaHei"/>
                <a:cs typeface="Microsoft YaHei"/>
                <a:sym typeface="Microsoft YaHei"/>
              </a:defRPr>
            </a:pPr>
            <a:r>
              <a:t>第一步：浏览器分析超链接中的URL</a:t>
            </a:r>
          </a:p>
        </p:txBody>
      </p:sp>
      <p:sp>
        <p:nvSpPr>
          <p:cNvPr id="317" name="PC向DNS服务器222.246.129.80发出DNS QUERY请求，请求www.qq.com的A记录"/>
          <p:cNvSpPr txBox="1"/>
          <p:nvPr/>
        </p:nvSpPr>
        <p:spPr>
          <a:xfrm>
            <a:off x="576262" y="2533650"/>
            <a:ext cx="7910513" cy="701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PC向DNS服务器222.246.129.80发出DNS QUERY请求，请求www.qq.com的A记录</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16"/>
                                        </p:tgtEl>
                                        <p:attrNameLst>
                                          <p:attrName>style.visibility</p:attrName>
                                        </p:attrNameLst>
                                      </p:cBhvr>
                                      <p:to>
                                        <p:strVal val="visible"/>
                                      </p:to>
                                    </p:set>
                                    <p:anim calcmode="lin" valueType="num">
                                      <p:cBhvr>
                                        <p:cTn id="7" dur="500" fill="hold"/>
                                        <p:tgtEl>
                                          <p:spTgt spid="316"/>
                                        </p:tgtEl>
                                        <p:attrNameLst>
                                          <p:attrName>ppt_x</p:attrName>
                                        </p:attrNameLst>
                                      </p:cBhvr>
                                      <p:tavLst>
                                        <p:tav tm="0">
                                          <p:val>
                                            <p:strVal val="#ppt_x"/>
                                          </p:val>
                                        </p:tav>
                                        <p:tav tm="100000">
                                          <p:val>
                                            <p:strVal val="#ppt_x"/>
                                          </p:val>
                                        </p:tav>
                                      </p:tavLst>
                                    </p:anim>
                                    <p:anim calcmode="lin" valueType="num">
                                      <p:cBhvr>
                                        <p:cTn id="8" dur="500" fill="hold"/>
                                        <p:tgtEl>
                                          <p:spTgt spid="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15"/>
                                        </p:tgtEl>
                                        <p:attrNameLst>
                                          <p:attrName>style.visibility</p:attrName>
                                        </p:attrNameLst>
                                      </p:cBhvr>
                                      <p:to>
                                        <p:strVal val="visible"/>
                                      </p:to>
                                    </p:set>
                                    <p:anim calcmode="lin" valueType="num">
                                      <p:cBhvr>
                                        <p:cTn id="13" dur="500" fill="hold"/>
                                        <p:tgtEl>
                                          <p:spTgt spid="315"/>
                                        </p:tgtEl>
                                        <p:attrNameLst>
                                          <p:attrName>ppt_x</p:attrName>
                                        </p:attrNameLst>
                                      </p:cBhvr>
                                      <p:tavLst>
                                        <p:tav tm="0">
                                          <p:val>
                                            <p:strVal val="#ppt_x"/>
                                          </p:val>
                                        </p:tav>
                                        <p:tav tm="100000">
                                          <p:val>
                                            <p:strVal val="#ppt_x"/>
                                          </p:val>
                                        </p:tav>
                                      </p:tavLst>
                                    </p:anim>
                                    <p:anim calcmode="lin" valueType="num">
                                      <p:cBhvr>
                                        <p:cTn id="14" dur="500" fill="hold"/>
                                        <p:tgtEl>
                                          <p:spTgt spid="31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3" nodeType="afterEffect">
                                  <p:stCondLst>
                                    <p:cond delay="0"/>
                                  </p:stCondLst>
                                  <p:iterate>
                                    <p:tmAbs val="0"/>
                                  </p:iterate>
                                  <p:childTnLst>
                                    <p:set>
                                      <p:cBhvr>
                                        <p:cTn id="17" fill="hold"/>
                                        <p:tgtEl>
                                          <p:spTgt spid="317"/>
                                        </p:tgtEl>
                                        <p:attrNameLst>
                                          <p:attrName>style.visibility</p:attrName>
                                        </p:attrNameLst>
                                      </p:cBhvr>
                                      <p:to>
                                        <p:strVal val="visible"/>
                                      </p:to>
                                    </p:set>
                                    <p:anim calcmode="lin" valueType="num">
                                      <p:cBhvr>
                                        <p:cTn id="18" dur="500" fill="hold"/>
                                        <p:tgtEl>
                                          <p:spTgt spid="317"/>
                                        </p:tgtEl>
                                        <p:attrNameLst>
                                          <p:attrName>ppt_x</p:attrName>
                                        </p:attrNameLst>
                                      </p:cBhvr>
                                      <p:tavLst>
                                        <p:tav tm="0">
                                          <p:val>
                                            <p:strVal val="#ppt_x"/>
                                          </p:val>
                                        </p:tav>
                                        <p:tav tm="100000">
                                          <p:val>
                                            <p:strVal val="#ppt_x"/>
                                          </p:val>
                                        </p:tav>
                                      </p:tavLst>
                                    </p:anim>
                                    <p:anim calcmode="lin" valueType="num">
                                      <p:cBhvr>
                                        <p:cTn id="19"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4" nodeType="clickEffect">
                                  <p:stCondLst>
                                    <p:cond delay="0"/>
                                  </p:stCondLst>
                                  <p:iterate>
                                    <p:tmAbs val="0"/>
                                  </p:iterate>
                                  <p:childTnLst>
                                    <p:set>
                                      <p:cBhvr>
                                        <p:cTn id="23" fill="hold"/>
                                        <p:tgtEl>
                                          <p:spTgt spid="314"/>
                                        </p:tgtEl>
                                        <p:attrNameLst>
                                          <p:attrName>style.visibility</p:attrName>
                                        </p:attrNameLst>
                                      </p:cBhvr>
                                      <p:to>
                                        <p:strVal val="visible"/>
                                      </p:to>
                                    </p:set>
                                    <p:anim calcmode="lin" valueType="num">
                                      <p:cBhvr>
                                        <p:cTn id="24" dur="500" fill="hold"/>
                                        <p:tgtEl>
                                          <p:spTgt spid="314"/>
                                        </p:tgtEl>
                                        <p:attrNameLst>
                                          <p:attrName>ppt_x</p:attrName>
                                        </p:attrNameLst>
                                      </p:cBhvr>
                                      <p:tavLst>
                                        <p:tav tm="0">
                                          <p:val>
                                            <p:strVal val="#ppt_x"/>
                                          </p:val>
                                        </p:tav>
                                        <p:tav tm="100000">
                                          <p:val>
                                            <p:strVal val="#ppt_x"/>
                                          </p:val>
                                        </p:tav>
                                      </p:tavLst>
                                    </p:anim>
                                    <p:anim calcmode="lin" valueType="num">
                                      <p:cBhvr>
                                        <p:cTn id="25"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4" animBg="1" advAuto="0"/>
      <p:bldP spid="315" grpId="2" animBg="1" advAuto="0"/>
      <p:bldP spid="316" grpId="1" animBg="1" advAuto="0"/>
      <p:bldP spid="317"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20" name="访问网站分析"/>
          <p:cNvSpPr txBox="1"/>
          <p:nvPr/>
        </p:nvSpPr>
        <p:spPr>
          <a:xfrm>
            <a:off x="749300" y="404812"/>
            <a:ext cx="2542541"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latin typeface="Microsoft YaHei"/>
                <a:ea typeface="Microsoft YaHei"/>
                <a:cs typeface="Microsoft YaHei"/>
                <a:sym typeface="Microsoft YaHei"/>
              </a:defRPr>
            </a:lvl1pPr>
          </a:lstStyle>
          <a:p>
            <a:r>
              <a:t>访问网站分析</a:t>
            </a:r>
          </a:p>
        </p:txBody>
      </p:sp>
      <p:sp>
        <p:nvSpPr>
          <p:cNvPr id="321" name="第三步：DNS回复…"/>
          <p:cNvSpPr txBox="1"/>
          <p:nvPr/>
        </p:nvSpPr>
        <p:spPr>
          <a:xfrm>
            <a:off x="747712" y="1204912"/>
            <a:ext cx="8066088" cy="161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第三步：DNS回复</a:t>
            </a: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r>
              <a:t>DNS服务器222.246.129.80回复DNS response,解析出www.qq.com域名对应的三条A记录59.37.96.63、14.17.42.40/14.17.32.211</a:t>
            </a:r>
          </a:p>
        </p:txBody>
      </p:sp>
      <p:pic>
        <p:nvPicPr>
          <p:cNvPr id="322" name="image.png" descr="image.png"/>
          <p:cNvPicPr>
            <a:picLocks noChangeAspect="1"/>
          </p:cNvPicPr>
          <p:nvPr/>
        </p:nvPicPr>
        <p:blipFill>
          <a:blip r:embed="rId2">
            <a:extLst/>
          </a:blip>
          <a:stretch>
            <a:fillRect/>
          </a:stretch>
        </p:blipFill>
        <p:spPr>
          <a:xfrm>
            <a:off x="900112" y="2701925"/>
            <a:ext cx="7488238" cy="3511550"/>
          </a:xfrm>
          <a:prstGeom prst="rect">
            <a:avLst/>
          </a:prstGeom>
          <a:ln w="12700">
            <a:miter lim="400000"/>
          </a:ln>
        </p:spPr>
      </p:pic>
      <p:sp>
        <p:nvSpPr>
          <p:cNvPr id="323" name="DNS的A记录：将主机名解析成对应的IP"/>
          <p:cNvSpPr txBox="1"/>
          <p:nvPr/>
        </p:nvSpPr>
        <p:spPr>
          <a:xfrm>
            <a:off x="747712" y="6324600"/>
            <a:ext cx="8066088" cy="701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Microsoft YaHei"/>
                <a:ea typeface="Microsoft YaHei"/>
                <a:cs typeface="Microsoft YaHei"/>
                <a:sym typeface="Microsoft YaHei"/>
              </a:defRPr>
            </a:pPr>
            <a:r>
              <a:t>DNS的A记录：将主机名解析成对应的IP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21">
                                            <p:bg/>
                                          </p:spTgt>
                                        </p:tgtEl>
                                        <p:attrNameLst>
                                          <p:attrName>style.visibility</p:attrName>
                                        </p:attrNameLst>
                                      </p:cBhvr>
                                      <p:to>
                                        <p:strVal val="visible"/>
                                      </p:to>
                                    </p:set>
                                    <p:anim calcmode="lin" valueType="num">
                                      <p:cBhvr>
                                        <p:cTn id="7" dur="500" fill="hold"/>
                                        <p:tgtEl>
                                          <p:spTgt spid="321">
                                            <p:bg/>
                                          </p:spTgt>
                                        </p:tgtEl>
                                        <p:attrNameLst>
                                          <p:attrName>ppt_x</p:attrName>
                                        </p:attrNameLst>
                                      </p:cBhvr>
                                      <p:tavLst>
                                        <p:tav tm="0">
                                          <p:val>
                                            <p:strVal val="#ppt_x"/>
                                          </p:val>
                                        </p:tav>
                                        <p:tav tm="100000">
                                          <p:val>
                                            <p:strVal val="#ppt_x"/>
                                          </p:val>
                                        </p:tav>
                                      </p:tavLst>
                                    </p:anim>
                                    <p:anim calcmode="lin" valueType="num">
                                      <p:cBhvr>
                                        <p:cTn id="8" dur="500" fill="hold"/>
                                        <p:tgtEl>
                                          <p:spTgt spid="321">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21">
                                            <p:txEl>
                                              <p:pRg st="0" end="0"/>
                                            </p:txEl>
                                          </p:spTgt>
                                        </p:tgtEl>
                                        <p:attrNameLst>
                                          <p:attrName>style.visibility</p:attrName>
                                        </p:attrNameLst>
                                      </p:cBhvr>
                                      <p:to>
                                        <p:strVal val="visible"/>
                                      </p:to>
                                    </p:set>
                                    <p:anim calcmode="lin" valueType="num">
                                      <p:cBhvr>
                                        <p:cTn id="11"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321">
                                            <p:txEl>
                                              <p:pRg st="1" end="1"/>
                                            </p:txEl>
                                          </p:spTgt>
                                        </p:tgtEl>
                                        <p:attrNameLst>
                                          <p:attrName>style.visibility</p:attrName>
                                        </p:attrNameLst>
                                      </p:cBhvr>
                                      <p:to>
                                        <p:strVal val="visible"/>
                                      </p:to>
                                    </p:set>
                                    <p:anim calcmode="lin" valueType="num">
                                      <p:cBhvr>
                                        <p:cTn id="16"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1" nodeType="afterEffect">
                                  <p:stCondLst>
                                    <p:cond delay="0"/>
                                  </p:stCondLst>
                                  <p:iterate>
                                    <p:tmAbs val="0"/>
                                  </p:iterate>
                                  <p:childTnLst>
                                    <p:set>
                                      <p:cBhvr>
                                        <p:cTn id="20" fill="hold"/>
                                        <p:tgtEl>
                                          <p:spTgt spid="321">
                                            <p:txEl>
                                              <p:pRg st="2" end="2"/>
                                            </p:txEl>
                                          </p:spTgt>
                                        </p:tgtEl>
                                        <p:attrNameLst>
                                          <p:attrName>style.visibility</p:attrName>
                                        </p:attrNameLst>
                                      </p:cBhvr>
                                      <p:to>
                                        <p:strVal val="visible"/>
                                      </p:to>
                                    </p:set>
                                    <p:anim calcmode="lin" valueType="num">
                                      <p:cBhvr>
                                        <p:cTn id="21"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2" nodeType="clickEffect">
                                  <p:stCondLst>
                                    <p:cond delay="0"/>
                                  </p:stCondLst>
                                  <p:iterate>
                                    <p:tmAbs val="0"/>
                                  </p:iterate>
                                  <p:childTnLst>
                                    <p:set>
                                      <p:cBhvr>
                                        <p:cTn id="26" fill="hold"/>
                                        <p:tgtEl>
                                          <p:spTgt spid="322"/>
                                        </p:tgtEl>
                                        <p:attrNameLst>
                                          <p:attrName>style.visibility</p:attrName>
                                        </p:attrNameLst>
                                      </p:cBhvr>
                                      <p:to>
                                        <p:strVal val="visible"/>
                                      </p:to>
                                    </p:set>
                                    <p:anim calcmode="lin" valueType="num">
                                      <p:cBhvr>
                                        <p:cTn id="27" dur="500" fill="hold"/>
                                        <p:tgtEl>
                                          <p:spTgt spid="322"/>
                                        </p:tgtEl>
                                        <p:attrNameLst>
                                          <p:attrName>ppt_x</p:attrName>
                                        </p:attrNameLst>
                                      </p:cBhvr>
                                      <p:tavLst>
                                        <p:tav tm="0">
                                          <p:val>
                                            <p:strVal val="#ppt_x"/>
                                          </p:val>
                                        </p:tav>
                                        <p:tav tm="100000">
                                          <p:val>
                                            <p:strVal val="#ppt_x"/>
                                          </p:val>
                                        </p:tav>
                                      </p:tavLst>
                                    </p:anim>
                                    <p:anim calcmode="lin" valueType="num">
                                      <p:cBhvr>
                                        <p:cTn id="2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321">
                                            <p:txEl>
                                              <p:pRg st="3" end="3"/>
                                            </p:txEl>
                                          </p:spTgt>
                                        </p:tgtEl>
                                        <p:attrNameLst>
                                          <p:attrName>style.visibility</p:attrName>
                                        </p:attrNameLst>
                                      </p:cBhvr>
                                      <p:to>
                                        <p:strVal val="visible"/>
                                      </p:to>
                                    </p:set>
                                    <p:anim calcmode="lin" valueType="num">
                                      <p:cBhvr>
                                        <p:cTn id="33"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build="p" bldLvl="5" animBg="1" advAuto="0"/>
      <p:bldP spid="322"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26" name="访问网站分析"/>
          <p:cNvSpPr txBox="1"/>
          <p:nvPr/>
        </p:nvSpPr>
        <p:spPr>
          <a:xfrm>
            <a:off x="749300" y="404812"/>
            <a:ext cx="2542541"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latin typeface="Microsoft YaHei"/>
                <a:ea typeface="Microsoft YaHei"/>
                <a:cs typeface="Microsoft YaHei"/>
                <a:sym typeface="Microsoft YaHei"/>
              </a:defRPr>
            </a:lvl1pPr>
          </a:lstStyle>
          <a:p>
            <a:r>
              <a:t>访问网站分析</a:t>
            </a:r>
          </a:p>
        </p:txBody>
      </p:sp>
      <p:sp>
        <p:nvSpPr>
          <p:cNvPr id="327" name="第四步：PC向解析出的www.qq.com服务器地址发起tcp三次握手…"/>
          <p:cNvSpPr txBox="1"/>
          <p:nvPr/>
        </p:nvSpPr>
        <p:spPr>
          <a:xfrm>
            <a:off x="747712" y="1204912"/>
            <a:ext cx="6784998" cy="280318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latin typeface="Microsoft YaHei"/>
                <a:ea typeface="Microsoft YaHei"/>
                <a:cs typeface="Microsoft YaHei"/>
                <a:sym typeface="Microsoft YaHei"/>
              </a:defRPr>
            </a:pPr>
            <a:r>
              <a:t>第四步：PC向解析出的www.qq.com服务器地址发起tcp三次握手</a:t>
            </a:r>
          </a:p>
          <a:p>
            <a:pPr>
              <a:defRPr sz="1600">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r>
              <a:t>第五步：PC向</a:t>
            </a:r>
            <a:r>
              <a:rPr u="sng">
                <a:solidFill>
                  <a:srgbClr val="009999"/>
                </a:solidFill>
                <a:uFill>
                  <a:solidFill>
                    <a:srgbClr val="009999"/>
                  </a:solidFill>
                </a:uFill>
                <a:hlinkClick r:id="rId3"/>
              </a:rPr>
              <a:t>www.qq.com</a:t>
            </a:r>
            <a:r>
              <a:t> 服务器发出GET请求，请求主页</a:t>
            </a:r>
          </a:p>
          <a:p>
            <a:pPr>
              <a:defRPr>
                <a:latin typeface="Microsoft YaHei"/>
                <a:ea typeface="Microsoft YaHei"/>
                <a:cs typeface="Microsoft YaHei"/>
                <a:sym typeface="Microsoft YaHei"/>
              </a:defRPr>
            </a:pPr>
            <a:endParaRPr/>
          </a:p>
        </p:txBody>
      </p:sp>
      <p:pic>
        <p:nvPicPr>
          <p:cNvPr id="328" name="image.png" descr="image.png"/>
          <p:cNvPicPr>
            <a:picLocks noChangeAspect="1"/>
          </p:cNvPicPr>
          <p:nvPr/>
        </p:nvPicPr>
        <p:blipFill>
          <a:blip r:embed="rId4">
            <a:extLst/>
          </a:blip>
          <a:stretch>
            <a:fillRect/>
          </a:stretch>
        </p:blipFill>
        <p:spPr>
          <a:xfrm>
            <a:off x="827087" y="1773237"/>
            <a:ext cx="7500938" cy="671513"/>
          </a:xfrm>
          <a:prstGeom prst="rect">
            <a:avLst/>
          </a:prstGeom>
          <a:ln w="12700">
            <a:miter lim="400000"/>
          </a:ln>
        </p:spPr>
      </p:pic>
      <p:pic>
        <p:nvPicPr>
          <p:cNvPr id="329" name="image.png" descr="image.png"/>
          <p:cNvPicPr>
            <a:picLocks noChangeAspect="1"/>
          </p:cNvPicPr>
          <p:nvPr/>
        </p:nvPicPr>
        <p:blipFill>
          <a:blip r:embed="rId5">
            <a:extLst/>
          </a:blip>
          <a:stretch>
            <a:fillRect/>
          </a:stretch>
        </p:blipFill>
        <p:spPr>
          <a:xfrm>
            <a:off x="827087" y="3284537"/>
            <a:ext cx="7345363" cy="31591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27">
                                            <p:bg/>
                                          </p:spTgt>
                                        </p:tgtEl>
                                        <p:attrNameLst>
                                          <p:attrName>style.visibility</p:attrName>
                                        </p:attrNameLst>
                                      </p:cBhvr>
                                      <p:to>
                                        <p:strVal val="visible"/>
                                      </p:to>
                                    </p:set>
                                    <p:anim calcmode="lin" valueType="num">
                                      <p:cBhvr>
                                        <p:cTn id="7" dur="500" fill="hold"/>
                                        <p:tgtEl>
                                          <p:spTgt spid="327">
                                            <p:bg/>
                                          </p:spTgt>
                                        </p:tgtEl>
                                        <p:attrNameLst>
                                          <p:attrName>ppt_x</p:attrName>
                                        </p:attrNameLst>
                                      </p:cBhvr>
                                      <p:tavLst>
                                        <p:tav tm="0">
                                          <p:val>
                                            <p:strVal val="#ppt_x"/>
                                          </p:val>
                                        </p:tav>
                                        <p:tav tm="100000">
                                          <p:val>
                                            <p:strVal val="#ppt_x"/>
                                          </p:val>
                                        </p:tav>
                                      </p:tavLst>
                                    </p:anim>
                                    <p:anim calcmode="lin" valueType="num">
                                      <p:cBhvr>
                                        <p:cTn id="8" dur="500" fill="hold"/>
                                        <p:tgtEl>
                                          <p:spTgt spid="32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27">
                                            <p:txEl>
                                              <p:pRg st="0" end="0"/>
                                            </p:txEl>
                                          </p:spTgt>
                                        </p:tgtEl>
                                        <p:attrNameLst>
                                          <p:attrName>style.visibility</p:attrName>
                                        </p:attrNameLst>
                                      </p:cBhvr>
                                      <p:to>
                                        <p:strVal val="visible"/>
                                      </p:to>
                                    </p:set>
                                    <p:anim calcmode="lin" valueType="num">
                                      <p:cBhvr>
                                        <p:cTn id="11" dur="500" fill="hold"/>
                                        <p:tgtEl>
                                          <p:spTgt spid="32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iterate>
                                    <p:tmAbs val="0"/>
                                  </p:iterate>
                                  <p:childTnLst>
                                    <p:set>
                                      <p:cBhvr>
                                        <p:cTn id="16" fill="hold"/>
                                        <p:tgtEl>
                                          <p:spTgt spid="328"/>
                                        </p:tgtEl>
                                        <p:attrNameLst>
                                          <p:attrName>style.visibility</p:attrName>
                                        </p:attrNameLst>
                                      </p:cBhvr>
                                      <p:to>
                                        <p:strVal val="visible"/>
                                      </p:to>
                                    </p:set>
                                    <p:anim calcmode="lin" valueType="num">
                                      <p:cBhvr>
                                        <p:cTn id="17" dur="1000" fill="hold"/>
                                        <p:tgtEl>
                                          <p:spTgt spid="328"/>
                                        </p:tgtEl>
                                        <p:attrNameLst>
                                          <p:attrName>ppt_x</p:attrName>
                                        </p:attrNameLst>
                                      </p:cBhvr>
                                      <p:tavLst>
                                        <p:tav tm="0">
                                          <p:val>
                                            <p:strVal val="#ppt_x"/>
                                          </p:val>
                                        </p:tav>
                                        <p:tav tm="100000">
                                          <p:val>
                                            <p:strVal val="#ppt_x"/>
                                          </p:val>
                                        </p:tav>
                                      </p:tavLst>
                                    </p:anim>
                                    <p:anim calcmode="lin" valueType="num">
                                      <p:cBhvr>
                                        <p:cTn id="18" dur="1000" fill="hold"/>
                                        <p:tgtEl>
                                          <p:spTgt spid="32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1" nodeType="afterEffect">
                                  <p:stCondLst>
                                    <p:cond delay="0"/>
                                  </p:stCondLst>
                                  <p:iterate>
                                    <p:tmAbs val="0"/>
                                  </p:iterate>
                                  <p:childTnLst>
                                    <p:set>
                                      <p:cBhvr>
                                        <p:cTn id="21" fill="hold"/>
                                        <p:tgtEl>
                                          <p:spTgt spid="327">
                                            <p:txEl>
                                              <p:pRg st="1" end="1"/>
                                            </p:txEl>
                                          </p:spTgt>
                                        </p:tgtEl>
                                        <p:attrNameLst>
                                          <p:attrName>style.visibility</p:attrName>
                                        </p:attrNameLst>
                                      </p:cBhvr>
                                      <p:to>
                                        <p:strVal val="visible"/>
                                      </p:to>
                                    </p:set>
                                    <p:anim calcmode="lin" valueType="num">
                                      <p:cBhvr>
                                        <p:cTn id="22" dur="500" fill="hold"/>
                                        <p:tgtEl>
                                          <p:spTgt spid="3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7">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1" nodeType="afterEffect">
                                  <p:stCondLst>
                                    <p:cond delay="0"/>
                                  </p:stCondLst>
                                  <p:iterate>
                                    <p:tmAbs val="0"/>
                                  </p:iterate>
                                  <p:childTnLst>
                                    <p:set>
                                      <p:cBhvr>
                                        <p:cTn id="26" fill="hold"/>
                                        <p:tgtEl>
                                          <p:spTgt spid="327">
                                            <p:txEl>
                                              <p:pRg st="2" end="2"/>
                                            </p:txEl>
                                          </p:spTgt>
                                        </p:tgtEl>
                                        <p:attrNameLst>
                                          <p:attrName>style.visibility</p:attrName>
                                        </p:attrNameLst>
                                      </p:cBhvr>
                                      <p:to>
                                        <p:strVal val="visible"/>
                                      </p:to>
                                    </p:set>
                                    <p:anim calcmode="lin" valueType="num">
                                      <p:cBhvr>
                                        <p:cTn id="27" dur="500" fill="hold"/>
                                        <p:tgtEl>
                                          <p:spTgt spid="32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27">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1" nodeType="afterEffect">
                                  <p:stCondLst>
                                    <p:cond delay="0"/>
                                  </p:stCondLst>
                                  <p:iterate>
                                    <p:tmAbs val="0"/>
                                  </p:iterate>
                                  <p:childTnLst>
                                    <p:set>
                                      <p:cBhvr>
                                        <p:cTn id="31" fill="hold"/>
                                        <p:tgtEl>
                                          <p:spTgt spid="327">
                                            <p:txEl>
                                              <p:pRg st="3" end="3"/>
                                            </p:txEl>
                                          </p:spTgt>
                                        </p:tgtEl>
                                        <p:attrNameLst>
                                          <p:attrName>style.visibility</p:attrName>
                                        </p:attrNameLst>
                                      </p:cBhvr>
                                      <p:to>
                                        <p:strVal val="visible"/>
                                      </p:to>
                                    </p:set>
                                    <p:anim calcmode="lin" valueType="num">
                                      <p:cBhvr>
                                        <p:cTn id="32" dur="500" fill="hold"/>
                                        <p:tgtEl>
                                          <p:spTgt spid="327">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27">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1" nodeType="afterEffect">
                                  <p:stCondLst>
                                    <p:cond delay="0"/>
                                  </p:stCondLst>
                                  <p:iterate>
                                    <p:tmAbs val="0"/>
                                  </p:iterate>
                                  <p:childTnLst>
                                    <p:set>
                                      <p:cBhvr>
                                        <p:cTn id="36" fill="hold"/>
                                        <p:tgtEl>
                                          <p:spTgt spid="327">
                                            <p:txEl>
                                              <p:pRg st="4" end="4"/>
                                            </p:txEl>
                                          </p:spTgt>
                                        </p:tgtEl>
                                        <p:attrNameLst>
                                          <p:attrName>style.visibility</p:attrName>
                                        </p:attrNameLst>
                                      </p:cBhvr>
                                      <p:to>
                                        <p:strVal val="visible"/>
                                      </p:to>
                                    </p:set>
                                    <p:anim calcmode="lin" valueType="num">
                                      <p:cBhvr>
                                        <p:cTn id="37" dur="500" fill="hold"/>
                                        <p:tgtEl>
                                          <p:spTgt spid="327">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27">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1" nodeType="afterEffect">
                                  <p:stCondLst>
                                    <p:cond delay="0"/>
                                  </p:stCondLst>
                                  <p:iterate>
                                    <p:tmAbs val="0"/>
                                  </p:iterate>
                                  <p:childTnLst>
                                    <p:set>
                                      <p:cBhvr>
                                        <p:cTn id="41" fill="hold"/>
                                        <p:tgtEl>
                                          <p:spTgt spid="327">
                                            <p:txEl>
                                              <p:pRg st="5" end="5"/>
                                            </p:txEl>
                                          </p:spTgt>
                                        </p:tgtEl>
                                        <p:attrNameLst>
                                          <p:attrName>style.visibility</p:attrName>
                                        </p:attrNameLst>
                                      </p:cBhvr>
                                      <p:to>
                                        <p:strVal val="visible"/>
                                      </p:to>
                                    </p:set>
                                    <p:anim calcmode="lin" valueType="num">
                                      <p:cBhvr>
                                        <p:cTn id="42" dur="500" fill="hold"/>
                                        <p:tgtEl>
                                          <p:spTgt spid="327">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1" nodeType="clickEffect">
                                  <p:stCondLst>
                                    <p:cond delay="0"/>
                                  </p:stCondLst>
                                  <p:iterate>
                                    <p:tmAbs val="0"/>
                                  </p:iterate>
                                  <p:childTnLst>
                                    <p:set>
                                      <p:cBhvr>
                                        <p:cTn id="47" fill="hold"/>
                                        <p:tgtEl>
                                          <p:spTgt spid="327">
                                            <p:txEl>
                                              <p:pRg st="6" end="6"/>
                                            </p:txEl>
                                          </p:spTgt>
                                        </p:tgtEl>
                                        <p:attrNameLst>
                                          <p:attrName>style.visibility</p:attrName>
                                        </p:attrNameLst>
                                      </p:cBhvr>
                                      <p:to>
                                        <p:strVal val="visible"/>
                                      </p:to>
                                    </p:set>
                                    <p:anim calcmode="lin" valueType="num">
                                      <p:cBhvr>
                                        <p:cTn id="48" dur="500" fill="hold"/>
                                        <p:tgtEl>
                                          <p:spTgt spid="327">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3" nodeType="clickEffect">
                                  <p:stCondLst>
                                    <p:cond delay="0"/>
                                  </p:stCondLst>
                                  <p:iterate>
                                    <p:tmAbs val="0"/>
                                  </p:iterate>
                                  <p:childTnLst>
                                    <p:set>
                                      <p:cBhvr>
                                        <p:cTn id="53" fill="hold"/>
                                        <p:tgtEl>
                                          <p:spTgt spid="329"/>
                                        </p:tgtEl>
                                        <p:attrNameLst>
                                          <p:attrName>style.visibility</p:attrName>
                                        </p:attrNameLst>
                                      </p:cBhvr>
                                      <p:to>
                                        <p:strVal val="visible"/>
                                      </p:to>
                                    </p:set>
                                    <p:anim calcmode="lin" valueType="num">
                                      <p:cBhvr>
                                        <p:cTn id="54" dur="500" fill="hold"/>
                                        <p:tgtEl>
                                          <p:spTgt spid="329"/>
                                        </p:tgtEl>
                                        <p:attrNameLst>
                                          <p:attrName>ppt_x</p:attrName>
                                        </p:attrNameLst>
                                      </p:cBhvr>
                                      <p:tavLst>
                                        <p:tav tm="0">
                                          <p:val>
                                            <p:strVal val="#ppt_x"/>
                                          </p:val>
                                        </p:tav>
                                        <p:tav tm="100000">
                                          <p:val>
                                            <p:strVal val="#ppt_x"/>
                                          </p:val>
                                        </p:tav>
                                      </p:tavLst>
                                    </p:anim>
                                    <p:anim calcmode="lin" valueType="num">
                                      <p:cBhvr>
                                        <p:cTn id="55"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1" nodeType="clickEffect">
                                  <p:stCondLst>
                                    <p:cond delay="0"/>
                                  </p:stCondLst>
                                  <p:iterate>
                                    <p:tmAbs val="0"/>
                                  </p:iterate>
                                  <p:childTnLst>
                                    <p:set>
                                      <p:cBhvr>
                                        <p:cTn id="59" fill="hold"/>
                                        <p:tgtEl>
                                          <p:spTgt spid="327">
                                            <p:txEl>
                                              <p:pRg st="7" end="7"/>
                                            </p:txEl>
                                          </p:spTgt>
                                        </p:tgtEl>
                                        <p:attrNameLst>
                                          <p:attrName>style.visibility</p:attrName>
                                        </p:attrNameLst>
                                      </p:cBhvr>
                                      <p:to>
                                        <p:strVal val="visible"/>
                                      </p:to>
                                    </p:set>
                                    <p:anim calcmode="lin" valueType="num">
                                      <p:cBhvr>
                                        <p:cTn id="60" dur="500" fill="hold"/>
                                        <p:tgtEl>
                                          <p:spTgt spid="327">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3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1" nodeType="clickEffect">
                                  <p:stCondLst>
                                    <p:cond delay="0"/>
                                  </p:stCondLst>
                                  <p:iterate>
                                    <p:tmAbs val="0"/>
                                  </p:iterate>
                                  <p:childTnLst>
                                    <p:set>
                                      <p:cBhvr>
                                        <p:cTn id="65" fill="hold"/>
                                        <p:tgtEl>
                                          <p:spTgt spid="327">
                                            <p:txEl>
                                              <p:pRg st="8" end="8"/>
                                            </p:txEl>
                                          </p:spTgt>
                                        </p:tgtEl>
                                        <p:attrNameLst>
                                          <p:attrName>style.visibility</p:attrName>
                                        </p:attrNameLst>
                                      </p:cBhvr>
                                      <p:to>
                                        <p:strVal val="visible"/>
                                      </p:to>
                                    </p:set>
                                    <p:anim calcmode="lin" valueType="num">
                                      <p:cBhvr>
                                        <p:cTn id="66" dur="500" fill="hold"/>
                                        <p:tgtEl>
                                          <p:spTgt spid="327">
                                            <p:txEl>
                                              <p:pRg st="8" end="8"/>
                                            </p:txEl>
                                          </p:spTgt>
                                        </p:tgtEl>
                                        <p:attrNameLst>
                                          <p:attrName>ppt_x</p:attrName>
                                        </p:attrNameLst>
                                      </p:cBhvr>
                                      <p:tavLst>
                                        <p:tav tm="0">
                                          <p:val>
                                            <p:strVal val="#ppt_x"/>
                                          </p:val>
                                        </p:tav>
                                        <p:tav tm="100000">
                                          <p:val>
                                            <p:strVal val="#ppt_x"/>
                                          </p:val>
                                        </p:tav>
                                      </p:tavLst>
                                    </p:anim>
                                    <p:anim calcmode="lin" valueType="num">
                                      <p:cBhvr>
                                        <p:cTn id="67" dur="500" fill="hold"/>
                                        <p:tgtEl>
                                          <p:spTgt spid="3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build="p" bldLvl="5" animBg="1" advAuto="0"/>
      <p:bldP spid="328" grpId="2" animBg="1" advAuto="0"/>
      <p:bldP spid="329"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线条"/>
          <p:cNvSpPr/>
          <p:nvPr/>
        </p:nvSpPr>
        <p:spPr>
          <a:xfrm>
            <a:off x="749300" y="1052512"/>
            <a:ext cx="8064500" cy="1"/>
          </a:xfrm>
          <a:prstGeom prst="line">
            <a:avLst/>
          </a:prstGeom>
          <a:ln w="12700">
            <a:solidFill>
              <a:srgbClr val="202020"/>
            </a:solidFill>
          </a:ln>
        </p:spPr>
        <p:txBody>
          <a:bodyPr lIns="45719" rIns="45719"/>
          <a:lstStyle/>
          <a:p>
            <a:endParaRPr/>
          </a:p>
        </p:txBody>
      </p:sp>
      <p:sp>
        <p:nvSpPr>
          <p:cNvPr id="334" name="访问网站分析"/>
          <p:cNvSpPr txBox="1"/>
          <p:nvPr/>
        </p:nvSpPr>
        <p:spPr>
          <a:xfrm>
            <a:off x="749300" y="404812"/>
            <a:ext cx="2542541"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latin typeface="Microsoft YaHei"/>
                <a:ea typeface="Microsoft YaHei"/>
                <a:cs typeface="Microsoft YaHei"/>
                <a:sym typeface="Microsoft YaHei"/>
              </a:defRPr>
            </a:lvl1pPr>
          </a:lstStyle>
          <a:p>
            <a:r>
              <a:t>访问网站分析</a:t>
            </a:r>
          </a:p>
        </p:txBody>
      </p:sp>
      <p:sp>
        <p:nvSpPr>
          <p:cNvPr id="335" name="第六步：www.qq.com 服务器回应HTTP/1.1 200 OK，返回主页数据包"/>
          <p:cNvSpPr txBox="1"/>
          <p:nvPr/>
        </p:nvSpPr>
        <p:spPr>
          <a:xfrm>
            <a:off x="747712" y="1204912"/>
            <a:ext cx="7404607" cy="219358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latin typeface="Microsoft YaHei"/>
                <a:ea typeface="Microsoft YaHei"/>
                <a:cs typeface="Microsoft YaHei"/>
                <a:sym typeface="Microsoft YaHei"/>
              </a:defRPr>
            </a:pPr>
            <a:r>
              <a:t>第六步：</a:t>
            </a:r>
            <a:r>
              <a:rPr u="sng">
                <a:solidFill>
                  <a:srgbClr val="009999"/>
                </a:solidFill>
                <a:uFill>
                  <a:solidFill>
                    <a:srgbClr val="009999"/>
                  </a:solidFill>
                </a:uFill>
                <a:hlinkClick r:id="rId2"/>
              </a:rPr>
              <a:t>www.qq.com</a:t>
            </a:r>
            <a:r>
              <a:t> 服务器回应HTTP/1.1 200 OK，返回主页数据包</a:t>
            </a:r>
          </a:p>
          <a:p>
            <a:pPr>
              <a:defRPr sz="1600">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a:p>
            <a:pPr>
              <a:defRPr>
                <a:latin typeface="Microsoft YaHei"/>
                <a:ea typeface="Microsoft YaHei"/>
                <a:cs typeface="Microsoft YaHei"/>
                <a:sym typeface="Microsoft YaHei"/>
              </a:defRPr>
            </a:pPr>
            <a:endParaRPr/>
          </a:p>
        </p:txBody>
      </p:sp>
      <p:pic>
        <p:nvPicPr>
          <p:cNvPr id="336" name="image.png" descr="image.png"/>
          <p:cNvPicPr>
            <a:picLocks noChangeAspect="1"/>
          </p:cNvPicPr>
          <p:nvPr/>
        </p:nvPicPr>
        <p:blipFill>
          <a:blip r:embed="rId3">
            <a:extLst/>
          </a:blip>
          <a:stretch>
            <a:fillRect/>
          </a:stretch>
        </p:blipFill>
        <p:spPr>
          <a:xfrm>
            <a:off x="877887" y="1700212"/>
            <a:ext cx="7200901" cy="3889376"/>
          </a:xfrm>
          <a:prstGeom prst="rect">
            <a:avLst/>
          </a:prstGeom>
          <a:ln w="12700">
            <a:miter lim="400000"/>
          </a:ln>
        </p:spPr>
      </p:pic>
      <p:sp>
        <p:nvSpPr>
          <p:cNvPr id="337" name="第七步：完成数据交互过程，四次挥手断开连接"/>
          <p:cNvSpPr txBox="1"/>
          <p:nvPr/>
        </p:nvSpPr>
        <p:spPr>
          <a:xfrm>
            <a:off x="866775" y="5732462"/>
            <a:ext cx="6442075"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50000"/>
              </a:lnSpc>
              <a:defRPr>
                <a:latin typeface="Microsoft YaHei"/>
                <a:ea typeface="Microsoft YaHei"/>
                <a:cs typeface="Microsoft YaHei"/>
                <a:sym typeface="Microsoft YaHei"/>
              </a:defRPr>
            </a:lvl1pPr>
          </a:lstStyle>
          <a:p>
            <a:r>
              <a:t>第七步：完成数据交互过程，四次挥手断开连接</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35"/>
                                        </p:tgtEl>
                                        <p:attrNameLst>
                                          <p:attrName>style.visibility</p:attrName>
                                        </p:attrNameLst>
                                      </p:cBhvr>
                                      <p:to>
                                        <p:strVal val="visible"/>
                                      </p:to>
                                    </p:set>
                                    <p:anim calcmode="lin" valueType="num">
                                      <p:cBhvr>
                                        <p:cTn id="7" dur="500" fill="hold"/>
                                        <p:tgtEl>
                                          <p:spTgt spid="335"/>
                                        </p:tgtEl>
                                        <p:attrNameLst>
                                          <p:attrName>ppt_x</p:attrName>
                                        </p:attrNameLst>
                                      </p:cBhvr>
                                      <p:tavLst>
                                        <p:tav tm="0">
                                          <p:val>
                                            <p:strVal val="#ppt_x"/>
                                          </p:val>
                                        </p:tav>
                                        <p:tav tm="100000">
                                          <p:val>
                                            <p:strVal val="#ppt_x"/>
                                          </p:val>
                                        </p:tav>
                                      </p:tavLst>
                                    </p:anim>
                                    <p:anim calcmode="lin" valueType="num">
                                      <p:cBhvr>
                                        <p:cTn id="8" dur="500" fill="hold"/>
                                        <p:tgtEl>
                                          <p:spTgt spid="3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36"/>
                                        </p:tgtEl>
                                        <p:attrNameLst>
                                          <p:attrName>style.visibility</p:attrName>
                                        </p:attrNameLst>
                                      </p:cBhvr>
                                      <p:to>
                                        <p:strVal val="visible"/>
                                      </p:to>
                                    </p:set>
                                    <p:anim calcmode="lin" valueType="num">
                                      <p:cBhvr>
                                        <p:cTn id="13" dur="500" fill="hold"/>
                                        <p:tgtEl>
                                          <p:spTgt spid="336"/>
                                        </p:tgtEl>
                                        <p:attrNameLst>
                                          <p:attrName>ppt_x</p:attrName>
                                        </p:attrNameLst>
                                      </p:cBhvr>
                                      <p:tavLst>
                                        <p:tav tm="0">
                                          <p:val>
                                            <p:strVal val="#ppt_x"/>
                                          </p:val>
                                        </p:tav>
                                        <p:tav tm="100000">
                                          <p:val>
                                            <p:strVal val="#ppt_x"/>
                                          </p:val>
                                        </p:tav>
                                      </p:tavLst>
                                    </p:anim>
                                    <p:anim calcmode="lin" valueType="num">
                                      <p:cBhvr>
                                        <p:cTn id="14" dur="500" fill="hold"/>
                                        <p:tgtEl>
                                          <p:spTgt spid="3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337"/>
                                        </p:tgtEl>
                                        <p:attrNameLst>
                                          <p:attrName>style.visibility</p:attrName>
                                        </p:attrNameLst>
                                      </p:cBhvr>
                                      <p:to>
                                        <p:strVal val="visible"/>
                                      </p:to>
                                    </p:set>
                                    <p:anim calcmode="lin" valueType="num">
                                      <p:cBhvr>
                                        <p:cTn id="19" dur="500" fill="hold"/>
                                        <p:tgtEl>
                                          <p:spTgt spid="337"/>
                                        </p:tgtEl>
                                        <p:attrNameLst>
                                          <p:attrName>ppt_x</p:attrName>
                                        </p:attrNameLst>
                                      </p:cBhvr>
                                      <p:tavLst>
                                        <p:tav tm="0">
                                          <p:val>
                                            <p:strVal val="#ppt_x"/>
                                          </p:val>
                                        </p:tav>
                                        <p:tav tm="100000">
                                          <p:val>
                                            <p:strVal val="#ppt_x"/>
                                          </p:val>
                                        </p:tav>
                                      </p:tavLst>
                                    </p:anim>
                                    <p:anim calcmode="lin" valueType="num">
                                      <p:cBhvr>
                                        <p:cTn id="20"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1" animBg="1" advAuto="0"/>
      <p:bldP spid="336" grpId="2" animBg="1" advAuto="0"/>
      <p:bldP spid="337" grpId="3" animBg="1" advAuto="0"/>
    </p:bldLst>
  </p:timing>
</p:sld>
</file>

<file path=ppt/theme/theme1.xml><?xml version="1.0" encoding="utf-8"?>
<a:theme xmlns:a="http://schemas.openxmlformats.org/drawingml/2006/main" name="默认设计模板">
  <a:themeElements>
    <a:clrScheme name="默认设计模板">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Arial"/>
        <a:ea typeface="Arial"/>
        <a:cs typeface="Arial"/>
      </a:majorFont>
      <a:minorFont>
        <a:latin typeface="Helvetica"/>
        <a:ea typeface="Helvetica"/>
        <a:cs typeface="Helvetica"/>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默认设计模板">
  <a:themeElements>
    <a:clrScheme name="默认设计模板">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Arial"/>
        <a:ea typeface="Arial"/>
        <a:cs typeface="Arial"/>
      </a:majorFont>
      <a:minorFont>
        <a:latin typeface="Helvetica"/>
        <a:ea typeface="Helvetica"/>
        <a:cs typeface="Helvetica"/>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427</TotalTime>
  <Words>1240</Words>
  <Application>Microsoft Office PowerPoint</Application>
  <PresentationFormat>全屏显示(4:3)</PresentationFormat>
  <Paragraphs>242</Paragraphs>
  <Slides>23</Slides>
  <Notes>4</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oldboy-lidao996</cp:lastModifiedBy>
  <cp:revision>17</cp:revision>
  <dcterms:modified xsi:type="dcterms:W3CDTF">2024-04-12T03:05:32Z</dcterms:modified>
</cp:coreProperties>
</file>